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89" r:id="rId2"/>
    <p:sldId id="504" r:id="rId3"/>
    <p:sldId id="524" r:id="rId4"/>
    <p:sldId id="525" r:id="rId5"/>
    <p:sldId id="532" r:id="rId6"/>
    <p:sldId id="518" r:id="rId7"/>
    <p:sldId id="526" r:id="rId8"/>
    <p:sldId id="529" r:id="rId9"/>
    <p:sldId id="513" r:id="rId10"/>
    <p:sldId id="527" r:id="rId11"/>
    <p:sldId id="530" r:id="rId12"/>
    <p:sldId id="531" r:id="rId13"/>
    <p:sldId id="528" r:id="rId14"/>
    <p:sldId id="534" r:id="rId15"/>
    <p:sldId id="535" r:id="rId16"/>
    <p:sldId id="523" r:id="rId17"/>
    <p:sldId id="378" r:id="rId18"/>
    <p:sldId id="320" r:id="rId19"/>
    <p:sldId id="353" r:id="rId20"/>
    <p:sldId id="409" r:id="rId21"/>
    <p:sldId id="319" r:id="rId22"/>
    <p:sldId id="379" r:id="rId23"/>
    <p:sldId id="516" r:id="rId24"/>
    <p:sldId id="455" r:id="rId25"/>
    <p:sldId id="498" r:id="rId26"/>
    <p:sldId id="340" r:id="rId27"/>
    <p:sldId id="359" r:id="rId28"/>
    <p:sldId id="362" r:id="rId29"/>
    <p:sldId id="501" r:id="rId30"/>
    <p:sldId id="357" r:id="rId31"/>
    <p:sldId id="537" r:id="rId32"/>
    <p:sldId id="383" r:id="rId33"/>
    <p:sldId id="356" r:id="rId34"/>
    <p:sldId id="533" r:id="rId35"/>
    <p:sldId id="536" r:id="rId36"/>
    <p:sldId id="321" r:id="rId37"/>
    <p:sldId id="323" r:id="rId38"/>
    <p:sldId id="324" r:id="rId39"/>
    <p:sldId id="459" r:id="rId40"/>
    <p:sldId id="373" r:id="rId41"/>
    <p:sldId id="370" r:id="rId42"/>
    <p:sldId id="388" r:id="rId43"/>
    <p:sldId id="522" r:id="rId44"/>
    <p:sldId id="390" r:id="rId45"/>
    <p:sldId id="389" r:id="rId46"/>
    <p:sldId id="393" r:id="rId47"/>
    <p:sldId id="394" r:id="rId48"/>
    <p:sldId id="396" r:id="rId49"/>
    <p:sldId id="517" r:id="rId50"/>
    <p:sldId id="521" r:id="rId51"/>
    <p:sldId id="384" r:id="rId52"/>
    <p:sldId id="387" r:id="rId53"/>
    <p:sldId id="395" r:id="rId54"/>
    <p:sldId id="368" r:id="rId55"/>
    <p:sldId id="369" r:id="rId56"/>
    <p:sldId id="385" r:id="rId57"/>
    <p:sldId id="386" r:id="rId5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658"/>
    <a:srgbClr val="0000FF"/>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92950" autoAdjust="0"/>
  </p:normalViewPr>
  <p:slideViewPr>
    <p:cSldViewPr>
      <p:cViewPr varScale="1">
        <p:scale>
          <a:sx n="100" d="100"/>
          <a:sy n="100" d="100"/>
        </p:scale>
        <p:origin x="93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F1C6ED2-86E3-48AE-8CEA-CA84B8173F31}" type="datetimeFigureOut">
              <a:rPr lang="en-US" smtClean="0"/>
              <a:pPr/>
              <a:t>12/5/2021</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8F71BBE-345C-45A5-98C3-FA5D69083902}" type="slidenum">
              <a:rPr lang="en-US" smtClean="0"/>
              <a:pPr/>
              <a:t>‹#›</a:t>
            </a:fld>
            <a:endParaRPr lang="en-US" dirty="0"/>
          </a:p>
        </p:txBody>
      </p:sp>
    </p:spTree>
    <p:extLst>
      <p:ext uri="{BB962C8B-B14F-4D97-AF65-F5344CB8AC3E}">
        <p14:creationId xmlns:p14="http://schemas.microsoft.com/office/powerpoint/2010/main" val="2607670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ar-on-ice.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https://www.whoscored.com/Matches/1602995/Live/USA-Major-League-Soccer-2021-Portland-Timbers-Real-Salt-Lake</a:t>
            </a:r>
          </a:p>
        </p:txBody>
      </p:sp>
      <p:sp>
        <p:nvSpPr>
          <p:cNvPr id="4" name="Slide Number Placeholder 3"/>
          <p:cNvSpPr>
            <a:spLocks noGrp="1"/>
          </p:cNvSpPr>
          <p:nvPr>
            <p:ph type="sldNum" sz="quarter" idx="5"/>
          </p:nvPr>
        </p:nvSpPr>
        <p:spPr/>
        <p:txBody>
          <a:bodyPr/>
          <a:lstStyle/>
          <a:p>
            <a:fld id="{38F71BBE-345C-45A5-98C3-FA5D69083902}" type="slidenum">
              <a:rPr lang="en-US" smtClean="0"/>
              <a:pPr/>
              <a:t>3</a:t>
            </a:fld>
            <a:endParaRPr lang="en-US" dirty="0"/>
          </a:p>
        </p:txBody>
      </p:sp>
    </p:spTree>
    <p:extLst>
      <p:ext uri="{BB962C8B-B14F-4D97-AF65-F5344CB8AC3E}">
        <p14:creationId xmlns:p14="http://schemas.microsoft.com/office/powerpoint/2010/main" val="25494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http://www.washingtonpost.com/sports/nationals/playoffs/although-stats-gurus-are-slowly-finding-a-place-in-the-nhl-caps-believe-in-a-combination-of-feel-and-numbers/2014/10/04/39ec5060-4b5c-11e4-891d-713f052086a0_story.html</a:t>
            </a:r>
          </a:p>
          <a:p>
            <a:r>
              <a:rPr lang="en-US" dirty="0"/>
              <a:t>http://www.nytimes.com/2015/09/18/sports/devils-go-all-in-on-analytics-ex-poker-pro-helps.html</a:t>
            </a:r>
          </a:p>
        </p:txBody>
      </p:sp>
      <p:sp>
        <p:nvSpPr>
          <p:cNvPr id="4" name="Slide Number Placeholder 3"/>
          <p:cNvSpPr>
            <a:spLocks noGrp="1"/>
          </p:cNvSpPr>
          <p:nvPr>
            <p:ph type="sldNum" sz="quarter" idx="10"/>
          </p:nvPr>
        </p:nvSpPr>
        <p:spPr/>
        <p:txBody>
          <a:bodyPr/>
          <a:lstStyle/>
          <a:p>
            <a:fld id="{38F71BBE-345C-45A5-98C3-FA5D69083902}" type="slidenum">
              <a:rPr lang="en-US" smtClean="0"/>
              <a:pPr/>
              <a:t>21</a:t>
            </a:fld>
            <a:endParaRPr lang="en-US" dirty="0"/>
          </a:p>
        </p:txBody>
      </p:sp>
    </p:spTree>
    <p:extLst>
      <p:ext uri="{BB962C8B-B14F-4D97-AF65-F5344CB8AC3E}">
        <p14:creationId xmlns:p14="http://schemas.microsoft.com/office/powerpoint/2010/main" val="1214582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https://www.washingtonpost.com/news/dc-sports-bog/wp/2016/12/28/this-analytics-whiz-kid-who-grew-up-idolizing-the-capitals-is-now-helping-coach-them/?utm_term=.5e12ffe59d44</a:t>
            </a:r>
          </a:p>
        </p:txBody>
      </p:sp>
      <p:sp>
        <p:nvSpPr>
          <p:cNvPr id="4" name="Slide Number Placeholder 3"/>
          <p:cNvSpPr>
            <a:spLocks noGrp="1"/>
          </p:cNvSpPr>
          <p:nvPr>
            <p:ph type="sldNum" sz="quarter" idx="10"/>
          </p:nvPr>
        </p:nvSpPr>
        <p:spPr/>
        <p:txBody>
          <a:bodyPr/>
          <a:lstStyle/>
          <a:p>
            <a:fld id="{38F71BBE-345C-45A5-98C3-FA5D69083902}" type="slidenum">
              <a:rPr lang="en-US" smtClean="0"/>
              <a:pPr/>
              <a:t>22</a:t>
            </a:fld>
            <a:endParaRPr lang="en-US" dirty="0"/>
          </a:p>
        </p:txBody>
      </p:sp>
    </p:spTree>
    <p:extLst>
      <p:ext uri="{BB962C8B-B14F-4D97-AF65-F5344CB8AC3E}">
        <p14:creationId xmlns:p14="http://schemas.microsoft.com/office/powerpoint/2010/main" val="1404562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https://www.nhl.com/news/color-of-hockey-tim-ohashi-joins-seattle-kraken/c-319629928</a:t>
            </a:r>
          </a:p>
          <a:p>
            <a:r>
              <a:rPr lang="en-US" dirty="0"/>
              <a:t>https://thehockeywriters.com/kraken-team-building-video-analysis-importance/</a:t>
            </a:r>
          </a:p>
        </p:txBody>
      </p:sp>
      <p:sp>
        <p:nvSpPr>
          <p:cNvPr id="4" name="Slide Number Placeholder 3"/>
          <p:cNvSpPr>
            <a:spLocks noGrp="1"/>
          </p:cNvSpPr>
          <p:nvPr>
            <p:ph type="sldNum" sz="quarter" idx="5"/>
          </p:nvPr>
        </p:nvSpPr>
        <p:spPr/>
        <p:txBody>
          <a:bodyPr/>
          <a:lstStyle/>
          <a:p>
            <a:fld id="{38F71BBE-345C-45A5-98C3-FA5D69083902}" type="slidenum">
              <a:rPr lang="en-US" smtClean="0"/>
              <a:pPr/>
              <a:t>23</a:t>
            </a:fld>
            <a:endParaRPr lang="en-US" dirty="0"/>
          </a:p>
        </p:txBody>
      </p:sp>
    </p:spTree>
    <p:extLst>
      <p:ext uri="{BB962C8B-B14F-4D97-AF65-F5344CB8AC3E}">
        <p14:creationId xmlns:p14="http://schemas.microsoft.com/office/powerpoint/2010/main" val="87138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https://www.nytimes.com/2017/01/14/sports/hockey/new-path-to-the-nhl-crunching-numbers-not-opponents.html</a:t>
            </a:r>
          </a:p>
        </p:txBody>
      </p:sp>
      <p:sp>
        <p:nvSpPr>
          <p:cNvPr id="4" name="Slide Number Placeholder 3"/>
          <p:cNvSpPr>
            <a:spLocks noGrp="1"/>
          </p:cNvSpPr>
          <p:nvPr>
            <p:ph type="sldNum" sz="quarter" idx="10"/>
          </p:nvPr>
        </p:nvSpPr>
        <p:spPr/>
        <p:txBody>
          <a:bodyPr/>
          <a:lstStyle/>
          <a:p>
            <a:fld id="{E71D9AD1-80D3-4A7D-A249-E3C92719D33B}" type="slidenum">
              <a:rPr lang="en-US" smtClean="0"/>
              <a:pPr/>
              <a:t>24</a:t>
            </a:fld>
            <a:endParaRPr lang="en-US" dirty="0"/>
          </a:p>
        </p:txBody>
      </p:sp>
    </p:spTree>
    <p:extLst>
      <p:ext uri="{BB962C8B-B14F-4D97-AF65-F5344CB8AC3E}">
        <p14:creationId xmlns:p14="http://schemas.microsoft.com/office/powerpoint/2010/main" val="1523885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http://stats.hockeyanalysis.com/ratings.php</a:t>
            </a:r>
          </a:p>
          <a:p>
            <a:pPr defTabSz="931774">
              <a:defRPr/>
            </a:pPr>
            <a:r>
              <a:rPr lang="en-US" dirty="0"/>
              <a:t>http://stats.hockeyanalysis.com/ratings.php?disp=1&amp;db=201415&amp;sit=5v5&amp;pos=skaters&amp;minutes=50&amp;teamid=0&amp;type=individual&amp;sort=icorsi&amp;sortdir=DESC</a:t>
            </a:r>
          </a:p>
          <a:p>
            <a:endParaRPr lang="en-US" dirty="0"/>
          </a:p>
        </p:txBody>
      </p:sp>
      <p:sp>
        <p:nvSpPr>
          <p:cNvPr id="4" name="Slide Number Placeholder 3"/>
          <p:cNvSpPr>
            <a:spLocks noGrp="1"/>
          </p:cNvSpPr>
          <p:nvPr>
            <p:ph type="sldNum" sz="quarter" idx="10"/>
          </p:nvPr>
        </p:nvSpPr>
        <p:spPr/>
        <p:txBody>
          <a:bodyPr/>
          <a:lstStyle/>
          <a:p>
            <a:fld id="{38F71BBE-345C-45A5-98C3-FA5D69083902}" type="slidenum">
              <a:rPr lang="en-US" smtClean="0"/>
              <a:pPr/>
              <a:t>26</a:t>
            </a:fld>
            <a:endParaRPr lang="en-US" dirty="0"/>
          </a:p>
        </p:txBody>
      </p:sp>
    </p:spTree>
    <p:extLst>
      <p:ext uri="{BB962C8B-B14F-4D97-AF65-F5344CB8AC3E}">
        <p14:creationId xmlns:p14="http://schemas.microsoft.com/office/powerpoint/2010/main" val="553828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http://puckalytics.com/#/</a:t>
            </a:r>
          </a:p>
        </p:txBody>
      </p:sp>
      <p:sp>
        <p:nvSpPr>
          <p:cNvPr id="4" name="Slide Number Placeholder 3"/>
          <p:cNvSpPr>
            <a:spLocks noGrp="1"/>
          </p:cNvSpPr>
          <p:nvPr>
            <p:ph type="sldNum" sz="quarter" idx="10"/>
          </p:nvPr>
        </p:nvSpPr>
        <p:spPr/>
        <p:txBody>
          <a:bodyPr/>
          <a:lstStyle/>
          <a:p>
            <a:fld id="{38F71BBE-345C-45A5-98C3-FA5D69083902}" type="slidenum">
              <a:rPr lang="en-US" smtClean="0"/>
              <a:pPr/>
              <a:t>27</a:t>
            </a:fld>
            <a:endParaRPr lang="en-US" dirty="0"/>
          </a:p>
        </p:txBody>
      </p:sp>
    </p:spTree>
    <p:extLst>
      <p:ext uri="{BB962C8B-B14F-4D97-AF65-F5344CB8AC3E}">
        <p14:creationId xmlns:p14="http://schemas.microsoft.com/office/powerpoint/2010/main" val="338801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http://www.russianmachineneverbreaks.com/2015/03/10/fun-with-super-wowy-the-best-caps-lines-possible/</a:t>
            </a:r>
          </a:p>
        </p:txBody>
      </p:sp>
      <p:sp>
        <p:nvSpPr>
          <p:cNvPr id="4" name="Slide Number Placeholder 3"/>
          <p:cNvSpPr>
            <a:spLocks noGrp="1"/>
          </p:cNvSpPr>
          <p:nvPr>
            <p:ph type="sldNum" sz="quarter" idx="10"/>
          </p:nvPr>
        </p:nvSpPr>
        <p:spPr/>
        <p:txBody>
          <a:bodyPr/>
          <a:lstStyle/>
          <a:p>
            <a:fld id="{38F71BBE-345C-45A5-98C3-FA5D69083902}" type="slidenum">
              <a:rPr lang="en-US" smtClean="0"/>
              <a:pPr/>
              <a:t>28</a:t>
            </a:fld>
            <a:endParaRPr lang="en-US" dirty="0"/>
          </a:p>
        </p:txBody>
      </p:sp>
    </p:spTree>
    <p:extLst>
      <p:ext uri="{BB962C8B-B14F-4D97-AF65-F5344CB8AC3E}">
        <p14:creationId xmlns:p14="http://schemas.microsoft.com/office/powerpoint/2010/main" val="1430561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http://war-on-ice.com/</a:t>
            </a:r>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29</a:t>
            </a:fld>
            <a:endParaRPr lang="en-US" dirty="0"/>
          </a:p>
        </p:txBody>
      </p:sp>
    </p:spTree>
    <p:extLst>
      <p:ext uri="{BB962C8B-B14F-4D97-AF65-F5344CB8AC3E}">
        <p14:creationId xmlns:p14="http://schemas.microsoft.com/office/powerpoint/2010/main" val="729884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http://stats.hockeyanalysis.com/ratings.php  - show UI,</a:t>
            </a:r>
            <a:r>
              <a:rPr lang="en-US" baseline="0" dirty="0"/>
              <a:t> glossary</a:t>
            </a:r>
            <a:endParaRPr lang="en-US" dirty="0"/>
          </a:p>
        </p:txBody>
      </p:sp>
      <p:sp>
        <p:nvSpPr>
          <p:cNvPr id="4" name="Slide Number Placeholder 3"/>
          <p:cNvSpPr>
            <a:spLocks noGrp="1"/>
          </p:cNvSpPr>
          <p:nvPr>
            <p:ph type="sldNum" sz="quarter" idx="10"/>
          </p:nvPr>
        </p:nvSpPr>
        <p:spPr/>
        <p:txBody>
          <a:bodyPr/>
          <a:lstStyle/>
          <a:p>
            <a:fld id="{38F71BBE-345C-45A5-98C3-FA5D69083902}" type="slidenum">
              <a:rPr lang="en-US" smtClean="0"/>
              <a:pPr/>
              <a:t>30</a:t>
            </a:fld>
            <a:endParaRPr lang="en-US" dirty="0"/>
          </a:p>
        </p:txBody>
      </p:sp>
    </p:spTree>
    <p:extLst>
      <p:ext uri="{BB962C8B-B14F-4D97-AF65-F5344CB8AC3E}">
        <p14:creationId xmlns:p14="http://schemas.microsoft.com/office/powerpoint/2010/main" val="2135483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http://www.nhl.com/stats/leaders</a:t>
            </a:r>
          </a:p>
        </p:txBody>
      </p:sp>
      <p:sp>
        <p:nvSpPr>
          <p:cNvPr id="4" name="Slide Number Placeholder 3"/>
          <p:cNvSpPr>
            <a:spLocks noGrp="1"/>
          </p:cNvSpPr>
          <p:nvPr>
            <p:ph type="sldNum" sz="quarter" idx="10"/>
          </p:nvPr>
        </p:nvSpPr>
        <p:spPr/>
        <p:txBody>
          <a:bodyPr/>
          <a:lstStyle/>
          <a:p>
            <a:fld id="{38F71BBE-345C-45A5-98C3-FA5D69083902}" type="slidenum">
              <a:rPr lang="en-US" smtClean="0"/>
              <a:pPr/>
              <a:t>32</a:t>
            </a:fld>
            <a:endParaRPr lang="en-US" dirty="0"/>
          </a:p>
        </p:txBody>
      </p:sp>
    </p:spTree>
    <p:extLst>
      <p:ext uri="{BB962C8B-B14F-4D97-AF65-F5344CB8AC3E}">
        <p14:creationId xmlns:p14="http://schemas.microsoft.com/office/powerpoint/2010/main" val="36006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https://www.whoscored.com/Matches/1603104/Live/USA-Major-League-Soccer-2021-Philadelphia-Union-New-York-City-FC</a:t>
            </a:r>
          </a:p>
        </p:txBody>
      </p:sp>
      <p:sp>
        <p:nvSpPr>
          <p:cNvPr id="4" name="Slide Number Placeholder 3"/>
          <p:cNvSpPr>
            <a:spLocks noGrp="1"/>
          </p:cNvSpPr>
          <p:nvPr>
            <p:ph type="sldNum" sz="quarter" idx="5"/>
          </p:nvPr>
        </p:nvSpPr>
        <p:spPr/>
        <p:txBody>
          <a:bodyPr/>
          <a:lstStyle/>
          <a:p>
            <a:fld id="{38F71BBE-345C-45A5-98C3-FA5D69083902}" type="slidenum">
              <a:rPr lang="en-US" smtClean="0"/>
              <a:pPr/>
              <a:t>4</a:t>
            </a:fld>
            <a:endParaRPr lang="en-US" dirty="0"/>
          </a:p>
        </p:txBody>
      </p:sp>
    </p:spTree>
    <p:extLst>
      <p:ext uri="{BB962C8B-B14F-4D97-AF65-F5344CB8AC3E}">
        <p14:creationId xmlns:p14="http://schemas.microsoft.com/office/powerpoint/2010/main" val="85961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http://www.nhl.com/ice/playerstats.htm?fetchKey=20142ALLSASALL&amp;viewName=summary&amp;sort=plusMinus&amp;pg=30</a:t>
            </a:r>
          </a:p>
        </p:txBody>
      </p:sp>
      <p:sp>
        <p:nvSpPr>
          <p:cNvPr id="4" name="Slide Number Placeholder 3"/>
          <p:cNvSpPr>
            <a:spLocks noGrp="1"/>
          </p:cNvSpPr>
          <p:nvPr>
            <p:ph type="sldNum" sz="quarter" idx="10"/>
          </p:nvPr>
        </p:nvSpPr>
        <p:spPr/>
        <p:txBody>
          <a:bodyPr/>
          <a:lstStyle/>
          <a:p>
            <a:fld id="{38F71BBE-345C-45A5-98C3-FA5D69083902}" type="slidenum">
              <a:rPr lang="en-US" smtClean="0"/>
              <a:pPr/>
              <a:t>33</a:t>
            </a:fld>
            <a:endParaRPr lang="en-US" dirty="0"/>
          </a:p>
        </p:txBody>
      </p:sp>
    </p:spTree>
    <p:extLst>
      <p:ext uri="{BB962C8B-B14F-4D97-AF65-F5344CB8AC3E}">
        <p14:creationId xmlns:p14="http://schemas.microsoft.com/office/powerpoint/2010/main" val="3013471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34</a:t>
            </a:fld>
            <a:endParaRPr lang="en-US" dirty="0"/>
          </a:p>
        </p:txBody>
      </p:sp>
    </p:spTree>
    <p:extLst>
      <p:ext uri="{BB962C8B-B14F-4D97-AF65-F5344CB8AC3E}">
        <p14:creationId xmlns:p14="http://schemas.microsoft.com/office/powerpoint/2010/main" val="1297813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http://www.nytimes.com/2014/10/08/sports/hockey/far-from-days-of-original-six-nhl-adopts-complex-numbers.html?_r=2</a:t>
            </a:r>
          </a:p>
        </p:txBody>
      </p:sp>
      <p:sp>
        <p:nvSpPr>
          <p:cNvPr id="4" name="Slide Number Placeholder 3"/>
          <p:cNvSpPr>
            <a:spLocks noGrp="1"/>
          </p:cNvSpPr>
          <p:nvPr>
            <p:ph type="sldNum" sz="quarter" idx="10"/>
          </p:nvPr>
        </p:nvSpPr>
        <p:spPr/>
        <p:txBody>
          <a:bodyPr/>
          <a:lstStyle/>
          <a:p>
            <a:fld id="{38F71BBE-345C-45A5-98C3-FA5D69083902}" type="slidenum">
              <a:rPr lang="en-US" smtClean="0"/>
              <a:pPr/>
              <a:t>36</a:t>
            </a:fld>
            <a:endParaRPr lang="en-US" dirty="0"/>
          </a:p>
        </p:txBody>
      </p:sp>
    </p:spTree>
    <p:extLst>
      <p:ext uri="{BB962C8B-B14F-4D97-AF65-F5344CB8AC3E}">
        <p14:creationId xmlns:p14="http://schemas.microsoft.com/office/powerpoint/2010/main" val="129621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http://stats.hockeyanalysis.com/ratings.php?disp=1&amp;db=201415&amp;sit=5v5&amp;pos=skaters&amp;minutes=50&amp;teamid=0&amp;type=individual&amp;sort=icorsi&amp;sortdir=DESC</a:t>
            </a:r>
          </a:p>
        </p:txBody>
      </p:sp>
      <p:sp>
        <p:nvSpPr>
          <p:cNvPr id="4" name="Slide Number Placeholder 3"/>
          <p:cNvSpPr>
            <a:spLocks noGrp="1"/>
          </p:cNvSpPr>
          <p:nvPr>
            <p:ph type="sldNum" sz="quarter" idx="10"/>
          </p:nvPr>
        </p:nvSpPr>
        <p:spPr/>
        <p:txBody>
          <a:bodyPr/>
          <a:lstStyle/>
          <a:p>
            <a:fld id="{38F71BBE-345C-45A5-98C3-FA5D69083902}" type="slidenum">
              <a:rPr lang="en-US" smtClean="0"/>
              <a:pPr/>
              <a:t>37</a:t>
            </a:fld>
            <a:endParaRPr lang="en-US" dirty="0"/>
          </a:p>
        </p:txBody>
      </p:sp>
    </p:spTree>
    <p:extLst>
      <p:ext uri="{BB962C8B-B14F-4D97-AF65-F5344CB8AC3E}">
        <p14:creationId xmlns:p14="http://schemas.microsoft.com/office/powerpoint/2010/main" val="2805882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http://www.nytimes.com/2014/10/08/sports/hockey/far-from-days-of-original-six-nhl-adopts-complex-numbers.html?_r=2</a:t>
            </a:r>
          </a:p>
        </p:txBody>
      </p:sp>
      <p:sp>
        <p:nvSpPr>
          <p:cNvPr id="4" name="Slide Number Placeholder 3"/>
          <p:cNvSpPr>
            <a:spLocks noGrp="1"/>
          </p:cNvSpPr>
          <p:nvPr>
            <p:ph type="sldNum" sz="quarter" idx="10"/>
          </p:nvPr>
        </p:nvSpPr>
        <p:spPr/>
        <p:txBody>
          <a:bodyPr/>
          <a:lstStyle/>
          <a:p>
            <a:fld id="{38F71BBE-345C-45A5-98C3-FA5D69083902}" type="slidenum">
              <a:rPr lang="en-US" smtClean="0"/>
              <a:pPr/>
              <a:t>38</a:t>
            </a:fld>
            <a:endParaRPr lang="en-US" dirty="0"/>
          </a:p>
        </p:txBody>
      </p:sp>
    </p:spTree>
    <p:extLst>
      <p:ext uri="{BB962C8B-B14F-4D97-AF65-F5344CB8AC3E}">
        <p14:creationId xmlns:p14="http://schemas.microsoft.com/office/powerpoint/2010/main" val="113524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https://fivethirtyeight.com/features/nhl-coaches-are-pulling-goalies-earlier-than-ever/</a:t>
            </a:r>
          </a:p>
        </p:txBody>
      </p:sp>
      <p:sp>
        <p:nvSpPr>
          <p:cNvPr id="4" name="Slide Number Placeholder 3"/>
          <p:cNvSpPr>
            <a:spLocks noGrp="1"/>
          </p:cNvSpPr>
          <p:nvPr>
            <p:ph type="sldNum" sz="quarter" idx="5"/>
          </p:nvPr>
        </p:nvSpPr>
        <p:spPr/>
        <p:txBody>
          <a:bodyPr/>
          <a:lstStyle/>
          <a:p>
            <a:fld id="{38F71BBE-345C-45A5-98C3-FA5D69083902}" type="slidenum">
              <a:rPr lang="en-US" smtClean="0"/>
              <a:pPr/>
              <a:t>39</a:t>
            </a:fld>
            <a:endParaRPr lang="en-US" dirty="0"/>
          </a:p>
        </p:txBody>
      </p:sp>
    </p:spTree>
    <p:extLst>
      <p:ext uri="{BB962C8B-B14F-4D97-AF65-F5344CB8AC3E}">
        <p14:creationId xmlns:p14="http://schemas.microsoft.com/office/powerpoint/2010/main" val="3048980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https://www.thestar.com/sports/leafs/2016/10/15/auston-matthews-debut-highlights-maple-leafs-home-opener.html</a:t>
            </a:r>
          </a:p>
          <a:p>
            <a:r>
              <a:rPr lang="en-US" dirty="0"/>
              <a:t>http://www.si.com/nhl/2016/10/12/auston-matthews-four-goals-nhl-debut-maple-leafs</a:t>
            </a:r>
          </a:p>
        </p:txBody>
      </p:sp>
      <p:sp>
        <p:nvSpPr>
          <p:cNvPr id="4" name="Slide Number Placeholder 3"/>
          <p:cNvSpPr>
            <a:spLocks noGrp="1"/>
          </p:cNvSpPr>
          <p:nvPr>
            <p:ph type="sldNum" sz="quarter" idx="10"/>
          </p:nvPr>
        </p:nvSpPr>
        <p:spPr/>
        <p:txBody>
          <a:bodyPr/>
          <a:lstStyle/>
          <a:p>
            <a:fld id="{38F71BBE-345C-45A5-98C3-FA5D69083902}" type="slidenum">
              <a:rPr lang="en-US" smtClean="0"/>
              <a:pPr/>
              <a:t>40</a:t>
            </a:fld>
            <a:endParaRPr lang="en-US" dirty="0"/>
          </a:p>
        </p:txBody>
      </p:sp>
    </p:spTree>
    <p:extLst>
      <p:ext uri="{BB962C8B-B14F-4D97-AF65-F5344CB8AC3E}">
        <p14:creationId xmlns:p14="http://schemas.microsoft.com/office/powerpoint/2010/main" val="1311011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https://www.hockey-reference.com/players/m/matthau01.html</a:t>
            </a:r>
          </a:p>
          <a:p>
            <a:pPr lvl="1"/>
            <a:r>
              <a:rPr lang="en-US" dirty="0" err="1"/>
              <a:t>oiSH</a:t>
            </a:r>
            <a:r>
              <a:rPr lang="en-US" dirty="0"/>
              <a:t>% - on ice shooting %</a:t>
            </a:r>
          </a:p>
          <a:p>
            <a:pPr lvl="1"/>
            <a:r>
              <a:rPr lang="en-US" dirty="0" err="1"/>
              <a:t>oiSV</a:t>
            </a:r>
            <a:r>
              <a:rPr lang="en-US" dirty="0"/>
              <a:t>% - on ice save %</a:t>
            </a:r>
          </a:p>
          <a:p>
            <a:pPr lvl="1"/>
            <a:r>
              <a:rPr lang="en-US" dirty="0"/>
              <a:t>PDO – sum of the two</a:t>
            </a:r>
          </a:p>
          <a:p>
            <a:pPr lvl="1"/>
            <a:r>
              <a:rPr lang="en-US" dirty="0"/>
              <a:t>https://sinbin.vegas/tag/oish/</a:t>
            </a:r>
          </a:p>
        </p:txBody>
      </p:sp>
      <p:sp>
        <p:nvSpPr>
          <p:cNvPr id="4" name="Slide Number Placeholder 3"/>
          <p:cNvSpPr>
            <a:spLocks noGrp="1"/>
          </p:cNvSpPr>
          <p:nvPr>
            <p:ph type="sldNum" sz="quarter" idx="10"/>
          </p:nvPr>
        </p:nvSpPr>
        <p:spPr/>
        <p:txBody>
          <a:bodyPr/>
          <a:lstStyle/>
          <a:p>
            <a:fld id="{38F71BBE-345C-45A5-98C3-FA5D69083902}" type="slidenum">
              <a:rPr lang="en-US" smtClean="0"/>
              <a:pPr/>
              <a:t>41</a:t>
            </a:fld>
            <a:endParaRPr lang="en-US" dirty="0"/>
          </a:p>
        </p:txBody>
      </p:sp>
    </p:spTree>
    <p:extLst>
      <p:ext uri="{BB962C8B-B14F-4D97-AF65-F5344CB8AC3E}">
        <p14:creationId xmlns:p14="http://schemas.microsoft.com/office/powerpoint/2010/main" val="4102722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http://www.hockey-reference.com/</a:t>
            </a:r>
          </a:p>
        </p:txBody>
      </p:sp>
      <p:sp>
        <p:nvSpPr>
          <p:cNvPr id="4" name="Slide Number Placeholder 3"/>
          <p:cNvSpPr>
            <a:spLocks noGrp="1"/>
          </p:cNvSpPr>
          <p:nvPr>
            <p:ph type="sldNum" sz="quarter" idx="10"/>
          </p:nvPr>
        </p:nvSpPr>
        <p:spPr/>
        <p:txBody>
          <a:bodyPr/>
          <a:lstStyle/>
          <a:p>
            <a:fld id="{38F71BBE-345C-45A5-98C3-FA5D69083902}" type="slidenum">
              <a:rPr lang="en-US" smtClean="0"/>
              <a:pPr/>
              <a:t>42</a:t>
            </a:fld>
            <a:endParaRPr lang="en-US" dirty="0"/>
          </a:p>
        </p:txBody>
      </p:sp>
    </p:spTree>
    <p:extLst>
      <p:ext uri="{BB962C8B-B14F-4D97-AF65-F5344CB8AC3E}">
        <p14:creationId xmlns:p14="http://schemas.microsoft.com/office/powerpoint/2010/main" val="228837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Carolina players – team reached playoffs for first time since 2009 and made it to the Conf. Finals (0-4 vs. Boston). SJ lost to STL in </a:t>
            </a:r>
            <a:r>
              <a:rPr lang="en-US" dirty="0" err="1"/>
              <a:t>Wconf</a:t>
            </a:r>
            <a:r>
              <a:rPr lang="en-US" dirty="0"/>
              <a:t> Finals. STL 4-3 over Boston in Stanley Cup Finals</a:t>
            </a:r>
          </a:p>
          <a:p>
            <a:r>
              <a:rPr lang="en-US" dirty="0"/>
              <a:t>https://www.hockey-reference.com/play-index/ppbp_finder.cgi?request=1&amp;match=single&amp;year_min=2018&amp;year_max=2018&amp;season_start=1&amp;season_end=-1&amp;rookie=N&amp;age_min=0&amp;age_max=99&amp;pos=S&amp;situation_id=ev&amp;order_by=games_played</a:t>
            </a:r>
          </a:p>
        </p:txBody>
      </p:sp>
      <p:sp>
        <p:nvSpPr>
          <p:cNvPr id="4" name="Slide Number Placeholder 3"/>
          <p:cNvSpPr>
            <a:spLocks noGrp="1"/>
          </p:cNvSpPr>
          <p:nvPr>
            <p:ph type="sldNum" sz="quarter" idx="5"/>
          </p:nvPr>
        </p:nvSpPr>
        <p:spPr/>
        <p:txBody>
          <a:bodyPr/>
          <a:lstStyle/>
          <a:p>
            <a:fld id="{38F71BBE-345C-45A5-98C3-FA5D69083902}" type="slidenum">
              <a:rPr lang="en-US" smtClean="0"/>
              <a:pPr/>
              <a:t>44</a:t>
            </a:fld>
            <a:endParaRPr lang="en-US" dirty="0"/>
          </a:p>
        </p:txBody>
      </p:sp>
    </p:spTree>
    <p:extLst>
      <p:ext uri="{BB962C8B-B14F-4D97-AF65-F5344CB8AC3E}">
        <p14:creationId xmlns:p14="http://schemas.microsoft.com/office/powerpoint/2010/main" val="3676749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https://www.whoscored.com/Matches/1603104/Live/USA-Major-League-Soccer-2021-Philadelphia-Union-New-York-City-FC</a:t>
            </a:r>
          </a:p>
        </p:txBody>
      </p:sp>
      <p:sp>
        <p:nvSpPr>
          <p:cNvPr id="4" name="Slide Number Placeholder 3"/>
          <p:cNvSpPr>
            <a:spLocks noGrp="1"/>
          </p:cNvSpPr>
          <p:nvPr>
            <p:ph type="sldNum" sz="quarter" idx="5"/>
          </p:nvPr>
        </p:nvSpPr>
        <p:spPr/>
        <p:txBody>
          <a:bodyPr/>
          <a:lstStyle/>
          <a:p>
            <a:fld id="{38F71BBE-345C-45A5-98C3-FA5D69083902}" type="slidenum">
              <a:rPr lang="en-US" smtClean="0"/>
              <a:pPr/>
              <a:t>5</a:t>
            </a:fld>
            <a:endParaRPr lang="en-US" dirty="0"/>
          </a:p>
        </p:txBody>
      </p:sp>
    </p:spTree>
    <p:extLst>
      <p:ext uri="{BB962C8B-B14F-4D97-AF65-F5344CB8AC3E}">
        <p14:creationId xmlns:p14="http://schemas.microsoft.com/office/powerpoint/2010/main" val="1039117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https://www.hockey-reference.com/analytics/</a:t>
            </a:r>
          </a:p>
        </p:txBody>
      </p:sp>
      <p:sp>
        <p:nvSpPr>
          <p:cNvPr id="4" name="Slide Number Placeholder 3"/>
          <p:cNvSpPr>
            <a:spLocks noGrp="1"/>
          </p:cNvSpPr>
          <p:nvPr>
            <p:ph type="sldNum" sz="quarter" idx="10"/>
          </p:nvPr>
        </p:nvSpPr>
        <p:spPr/>
        <p:txBody>
          <a:bodyPr/>
          <a:lstStyle/>
          <a:p>
            <a:fld id="{38F71BBE-345C-45A5-98C3-FA5D69083902}" type="slidenum">
              <a:rPr lang="en-US" smtClean="0"/>
              <a:pPr/>
              <a:t>45</a:t>
            </a:fld>
            <a:endParaRPr lang="en-US" dirty="0"/>
          </a:p>
        </p:txBody>
      </p:sp>
    </p:spTree>
    <p:extLst>
      <p:ext uri="{BB962C8B-B14F-4D97-AF65-F5344CB8AC3E}">
        <p14:creationId xmlns:p14="http://schemas.microsoft.com/office/powerpoint/2010/main" val="423534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http://puckon.net/corsi.php?s=2018-03-01&amp;e=2018-07-01&amp;f=0&amp;ld=1&amp;l=82&amp;p=2</a:t>
            </a:r>
          </a:p>
        </p:txBody>
      </p:sp>
      <p:sp>
        <p:nvSpPr>
          <p:cNvPr id="4" name="Slide Number Placeholder 3"/>
          <p:cNvSpPr>
            <a:spLocks noGrp="1"/>
          </p:cNvSpPr>
          <p:nvPr>
            <p:ph type="sldNum" sz="quarter" idx="10"/>
          </p:nvPr>
        </p:nvSpPr>
        <p:spPr/>
        <p:txBody>
          <a:bodyPr/>
          <a:lstStyle/>
          <a:p>
            <a:fld id="{38F71BBE-345C-45A5-98C3-FA5D69083902}" type="slidenum">
              <a:rPr lang="en-US" smtClean="0"/>
              <a:pPr/>
              <a:t>46</a:t>
            </a:fld>
            <a:endParaRPr lang="en-US" dirty="0"/>
          </a:p>
        </p:txBody>
      </p:sp>
    </p:spTree>
    <p:extLst>
      <p:ext uri="{BB962C8B-B14F-4D97-AF65-F5344CB8AC3E}">
        <p14:creationId xmlns:p14="http://schemas.microsoft.com/office/powerpoint/2010/main" val="1094108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http://puckon.net/articles/introduction.php</a:t>
            </a:r>
          </a:p>
        </p:txBody>
      </p:sp>
      <p:sp>
        <p:nvSpPr>
          <p:cNvPr id="4" name="Slide Number Placeholder 3"/>
          <p:cNvSpPr>
            <a:spLocks noGrp="1"/>
          </p:cNvSpPr>
          <p:nvPr>
            <p:ph type="sldNum" sz="quarter" idx="10"/>
          </p:nvPr>
        </p:nvSpPr>
        <p:spPr/>
        <p:txBody>
          <a:bodyPr/>
          <a:lstStyle/>
          <a:p>
            <a:fld id="{38F71BBE-345C-45A5-98C3-FA5D69083902}" type="slidenum">
              <a:rPr lang="en-US" smtClean="0"/>
              <a:pPr/>
              <a:t>47</a:t>
            </a:fld>
            <a:endParaRPr lang="en-US" dirty="0"/>
          </a:p>
        </p:txBody>
      </p:sp>
    </p:spTree>
    <p:extLst>
      <p:ext uri="{BB962C8B-B14F-4D97-AF65-F5344CB8AC3E}">
        <p14:creationId xmlns:p14="http://schemas.microsoft.com/office/powerpoint/2010/main" val="2157665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http://www.hockeyabstract.com/playerusagecharts</a:t>
            </a:r>
          </a:p>
        </p:txBody>
      </p:sp>
      <p:sp>
        <p:nvSpPr>
          <p:cNvPr id="4" name="Slide Number Placeholder 3"/>
          <p:cNvSpPr>
            <a:spLocks noGrp="1"/>
          </p:cNvSpPr>
          <p:nvPr>
            <p:ph type="sldNum" sz="quarter" idx="10"/>
          </p:nvPr>
        </p:nvSpPr>
        <p:spPr/>
        <p:txBody>
          <a:bodyPr/>
          <a:lstStyle/>
          <a:p>
            <a:fld id="{38F71BBE-345C-45A5-98C3-FA5D69083902}" type="slidenum">
              <a:rPr lang="en-US" smtClean="0"/>
              <a:pPr/>
              <a:t>48</a:t>
            </a:fld>
            <a:endParaRPr lang="en-US" dirty="0"/>
          </a:p>
        </p:txBody>
      </p:sp>
    </p:spTree>
    <p:extLst>
      <p:ext uri="{BB962C8B-B14F-4D97-AF65-F5344CB8AC3E}">
        <p14:creationId xmlns:p14="http://schemas.microsoft.com/office/powerpoint/2010/main" val="2760348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3-5 mins analyzing team assigned to; walk through highlights</a:t>
            </a:r>
          </a:p>
        </p:txBody>
      </p:sp>
      <p:sp>
        <p:nvSpPr>
          <p:cNvPr id="4" name="Slide Number Placeholder 3"/>
          <p:cNvSpPr>
            <a:spLocks noGrp="1"/>
          </p:cNvSpPr>
          <p:nvPr>
            <p:ph type="sldNum" sz="quarter" idx="5"/>
          </p:nvPr>
        </p:nvSpPr>
        <p:spPr/>
        <p:txBody>
          <a:bodyPr/>
          <a:lstStyle/>
          <a:p>
            <a:fld id="{38F71BBE-345C-45A5-98C3-FA5D69083902}" type="slidenum">
              <a:rPr lang="en-US" smtClean="0"/>
              <a:pPr/>
              <a:t>49</a:t>
            </a:fld>
            <a:endParaRPr lang="en-US" dirty="0"/>
          </a:p>
        </p:txBody>
      </p:sp>
    </p:spTree>
    <p:extLst>
      <p:ext uri="{BB962C8B-B14F-4D97-AF65-F5344CB8AC3E}">
        <p14:creationId xmlns:p14="http://schemas.microsoft.com/office/powerpoint/2010/main" val="3765018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http://hockeystats.ca/game/2017020360</a:t>
            </a:r>
          </a:p>
        </p:txBody>
      </p:sp>
      <p:sp>
        <p:nvSpPr>
          <p:cNvPr id="4" name="Slide Number Placeholder 3"/>
          <p:cNvSpPr>
            <a:spLocks noGrp="1"/>
          </p:cNvSpPr>
          <p:nvPr>
            <p:ph type="sldNum" sz="quarter" idx="10"/>
          </p:nvPr>
        </p:nvSpPr>
        <p:spPr/>
        <p:txBody>
          <a:bodyPr/>
          <a:lstStyle/>
          <a:p>
            <a:fld id="{38F71BBE-345C-45A5-98C3-FA5D69083902}" type="slidenum">
              <a:rPr lang="en-US" smtClean="0"/>
              <a:pPr/>
              <a:t>51</a:t>
            </a:fld>
            <a:endParaRPr lang="en-US" dirty="0"/>
          </a:p>
        </p:txBody>
      </p:sp>
    </p:spTree>
    <p:extLst>
      <p:ext uri="{BB962C8B-B14F-4D97-AF65-F5344CB8AC3E}">
        <p14:creationId xmlns:p14="http://schemas.microsoft.com/office/powerpoint/2010/main" val="3495338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https://www.sportingcharts.com/nhl/icetrack/</a:t>
            </a:r>
          </a:p>
        </p:txBody>
      </p:sp>
      <p:sp>
        <p:nvSpPr>
          <p:cNvPr id="4" name="Slide Number Placeholder 3"/>
          <p:cNvSpPr>
            <a:spLocks noGrp="1"/>
          </p:cNvSpPr>
          <p:nvPr>
            <p:ph type="sldNum" sz="quarter" idx="10"/>
          </p:nvPr>
        </p:nvSpPr>
        <p:spPr/>
        <p:txBody>
          <a:bodyPr/>
          <a:lstStyle/>
          <a:p>
            <a:fld id="{38F71BBE-345C-45A5-98C3-FA5D69083902}" type="slidenum">
              <a:rPr lang="en-US" smtClean="0"/>
              <a:pPr/>
              <a:t>54</a:t>
            </a:fld>
            <a:endParaRPr lang="en-US" dirty="0"/>
          </a:p>
        </p:txBody>
      </p:sp>
    </p:spTree>
    <p:extLst>
      <p:ext uri="{BB962C8B-B14F-4D97-AF65-F5344CB8AC3E}">
        <p14:creationId xmlns:p14="http://schemas.microsoft.com/office/powerpoint/2010/main" val="3226285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http://www.espn.com/nhl/statistics/player/_/stat/major-penalties/sort/fightingPenalties/year/2017</a:t>
            </a:r>
          </a:p>
        </p:txBody>
      </p:sp>
      <p:sp>
        <p:nvSpPr>
          <p:cNvPr id="4" name="Slide Number Placeholder 3"/>
          <p:cNvSpPr>
            <a:spLocks noGrp="1"/>
          </p:cNvSpPr>
          <p:nvPr>
            <p:ph type="sldNum" sz="quarter" idx="10"/>
          </p:nvPr>
        </p:nvSpPr>
        <p:spPr/>
        <p:txBody>
          <a:bodyPr/>
          <a:lstStyle/>
          <a:p>
            <a:fld id="{38F71BBE-345C-45A5-98C3-FA5D69083902}" type="slidenum">
              <a:rPr lang="en-US" smtClean="0"/>
              <a:pPr/>
              <a:t>56</a:t>
            </a:fld>
            <a:endParaRPr lang="en-US" dirty="0"/>
          </a:p>
        </p:txBody>
      </p:sp>
    </p:spTree>
    <p:extLst>
      <p:ext uri="{BB962C8B-B14F-4D97-AF65-F5344CB8AC3E}">
        <p14:creationId xmlns:p14="http://schemas.microsoft.com/office/powerpoint/2010/main" val="3519466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http://www.sportsnet.ca/hockey/nhl/a-look-at-the-decline-of-fighting-and-extinction-of-the-nhl-enforcer/</a:t>
            </a:r>
          </a:p>
        </p:txBody>
      </p:sp>
      <p:sp>
        <p:nvSpPr>
          <p:cNvPr id="4" name="Slide Number Placeholder 3"/>
          <p:cNvSpPr>
            <a:spLocks noGrp="1"/>
          </p:cNvSpPr>
          <p:nvPr>
            <p:ph type="sldNum" sz="quarter" idx="10"/>
          </p:nvPr>
        </p:nvSpPr>
        <p:spPr/>
        <p:txBody>
          <a:bodyPr/>
          <a:lstStyle/>
          <a:p>
            <a:fld id="{38F71BBE-345C-45A5-98C3-FA5D69083902}" type="slidenum">
              <a:rPr lang="en-US" smtClean="0"/>
              <a:pPr/>
              <a:t>57</a:t>
            </a:fld>
            <a:endParaRPr lang="en-US" dirty="0"/>
          </a:p>
        </p:txBody>
      </p:sp>
    </p:spTree>
    <p:extLst>
      <p:ext uri="{BB962C8B-B14F-4D97-AF65-F5344CB8AC3E}">
        <p14:creationId xmlns:p14="http://schemas.microsoft.com/office/powerpoint/2010/main" val="257468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https://theathletic.com/2229556/2020/12/04/fangraphs-baseball-writing-data-analytics/?utm_source=SportTechie_Newsletter&amp;utm_medium=Email&amp;utm_campaign=SportTechie+Daily</a:t>
            </a:r>
          </a:p>
        </p:txBody>
      </p:sp>
      <p:sp>
        <p:nvSpPr>
          <p:cNvPr id="4" name="Slide Number Placeholder 3"/>
          <p:cNvSpPr>
            <a:spLocks noGrp="1"/>
          </p:cNvSpPr>
          <p:nvPr>
            <p:ph type="sldNum" sz="quarter" idx="5"/>
          </p:nvPr>
        </p:nvSpPr>
        <p:spPr/>
        <p:txBody>
          <a:bodyPr/>
          <a:lstStyle/>
          <a:p>
            <a:fld id="{38F71BBE-345C-45A5-98C3-FA5D69083902}" type="slidenum">
              <a:rPr lang="en-US" smtClean="0"/>
              <a:pPr/>
              <a:t>6</a:t>
            </a:fld>
            <a:endParaRPr lang="en-US" dirty="0"/>
          </a:p>
        </p:txBody>
      </p:sp>
    </p:spTree>
    <p:extLst>
      <p:ext uri="{BB962C8B-B14F-4D97-AF65-F5344CB8AC3E}">
        <p14:creationId xmlns:p14="http://schemas.microsoft.com/office/powerpoint/2010/main" val="335327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3 students for their approach. Then switch to Tableau</a:t>
            </a:r>
          </a:p>
        </p:txBody>
      </p:sp>
      <p:sp>
        <p:nvSpPr>
          <p:cNvPr id="4" name="Slide Number Placeholder 3"/>
          <p:cNvSpPr>
            <a:spLocks noGrp="1"/>
          </p:cNvSpPr>
          <p:nvPr>
            <p:ph type="sldNum" sz="quarter" idx="5"/>
          </p:nvPr>
        </p:nvSpPr>
        <p:spPr/>
        <p:txBody>
          <a:bodyPr/>
          <a:lstStyle/>
          <a:p>
            <a:fld id="{38F71BBE-345C-45A5-98C3-FA5D69083902}" type="slidenum">
              <a:rPr lang="en-US" smtClean="0"/>
              <a:pPr/>
              <a:t>9</a:t>
            </a:fld>
            <a:endParaRPr lang="en-US" dirty="0"/>
          </a:p>
        </p:txBody>
      </p:sp>
    </p:spTree>
    <p:extLst>
      <p:ext uri="{BB962C8B-B14F-4D97-AF65-F5344CB8AC3E}">
        <p14:creationId xmlns:p14="http://schemas.microsoft.com/office/powerpoint/2010/main" val="259027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NHL</a:t>
            </a:r>
            <a:r>
              <a:rPr lang="en-US" baseline="0" dirty="0"/>
              <a:t> turns 100 - https://www.nytimes.com/2017/11/24/sports/hockey/nhl-centennial-toronto-maple-leafs-history.html</a:t>
            </a:r>
            <a:endParaRPr lang="en-US" dirty="0"/>
          </a:p>
        </p:txBody>
      </p:sp>
      <p:sp>
        <p:nvSpPr>
          <p:cNvPr id="4" name="Slide Number Placeholder 3"/>
          <p:cNvSpPr>
            <a:spLocks noGrp="1"/>
          </p:cNvSpPr>
          <p:nvPr>
            <p:ph type="sldNum" sz="quarter" idx="10"/>
          </p:nvPr>
        </p:nvSpPr>
        <p:spPr/>
        <p:txBody>
          <a:bodyPr/>
          <a:lstStyle/>
          <a:p>
            <a:fld id="{38F71BBE-345C-45A5-98C3-FA5D69083902}" type="slidenum">
              <a:rPr lang="en-US" smtClean="0"/>
              <a:pPr/>
              <a:t>17</a:t>
            </a:fld>
            <a:endParaRPr lang="en-US" dirty="0"/>
          </a:p>
        </p:txBody>
      </p:sp>
    </p:spTree>
    <p:extLst>
      <p:ext uri="{BB962C8B-B14F-4D97-AF65-F5344CB8AC3E}">
        <p14:creationId xmlns:p14="http://schemas.microsoft.com/office/powerpoint/2010/main" val="1407252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http://www.nytimes.com/2014/10/08/sports/hockey/far-from-days-of-original-six-nhl-adopts-complex-numbers.html?_r=2</a:t>
            </a:r>
          </a:p>
        </p:txBody>
      </p:sp>
      <p:sp>
        <p:nvSpPr>
          <p:cNvPr id="4" name="Slide Number Placeholder 3"/>
          <p:cNvSpPr>
            <a:spLocks noGrp="1"/>
          </p:cNvSpPr>
          <p:nvPr>
            <p:ph type="sldNum" sz="quarter" idx="10"/>
          </p:nvPr>
        </p:nvSpPr>
        <p:spPr/>
        <p:txBody>
          <a:bodyPr/>
          <a:lstStyle/>
          <a:p>
            <a:fld id="{38F71BBE-345C-45A5-98C3-FA5D69083902}" type="slidenum">
              <a:rPr lang="en-US" smtClean="0"/>
              <a:pPr/>
              <a:t>18</a:t>
            </a:fld>
            <a:endParaRPr lang="en-US" dirty="0"/>
          </a:p>
        </p:txBody>
      </p:sp>
    </p:spTree>
    <p:extLst>
      <p:ext uri="{BB962C8B-B14F-4D97-AF65-F5344CB8AC3E}">
        <p14:creationId xmlns:p14="http://schemas.microsoft.com/office/powerpoint/2010/main" val="1290260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https://www.youtube.com/watch?v=mq3v8fN1x8k   -  Mute at 4:52</a:t>
            </a:r>
          </a:p>
        </p:txBody>
      </p:sp>
      <p:sp>
        <p:nvSpPr>
          <p:cNvPr id="4" name="Slide Number Placeholder 3"/>
          <p:cNvSpPr>
            <a:spLocks noGrp="1"/>
          </p:cNvSpPr>
          <p:nvPr>
            <p:ph type="sldNum" sz="quarter" idx="10"/>
          </p:nvPr>
        </p:nvSpPr>
        <p:spPr/>
        <p:txBody>
          <a:bodyPr/>
          <a:lstStyle/>
          <a:p>
            <a:fld id="{38F71BBE-345C-45A5-98C3-FA5D69083902}" type="slidenum">
              <a:rPr lang="en-US" smtClean="0"/>
              <a:pPr/>
              <a:t>19</a:t>
            </a:fld>
            <a:endParaRPr lang="en-US" dirty="0"/>
          </a:p>
        </p:txBody>
      </p:sp>
    </p:spTree>
    <p:extLst>
      <p:ext uri="{BB962C8B-B14F-4D97-AF65-F5344CB8AC3E}">
        <p14:creationId xmlns:p14="http://schemas.microsoft.com/office/powerpoint/2010/main" val="3365412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71BBE-345C-45A5-98C3-FA5D69083902}" type="slidenum">
              <a:rPr lang="en-US" smtClean="0"/>
              <a:pPr/>
              <a:t>20</a:t>
            </a:fld>
            <a:endParaRPr lang="en-US" dirty="0"/>
          </a:p>
        </p:txBody>
      </p:sp>
    </p:spTree>
    <p:extLst>
      <p:ext uri="{BB962C8B-B14F-4D97-AF65-F5344CB8AC3E}">
        <p14:creationId xmlns:p14="http://schemas.microsoft.com/office/powerpoint/2010/main" val="170986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B62B3E-4327-4467-AAF3-9A7DA083FEA4}" type="datetimeFigureOut">
              <a:rPr lang="en-US" smtClean="0"/>
              <a:pPr/>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DD4CFB-3A32-49D4-B9CC-D0CE79D4206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6B62B3E-4327-4467-AAF3-9A7DA083FEA4}" type="datetimeFigureOut">
              <a:rPr lang="en-US" smtClean="0"/>
              <a:pPr/>
              <a:t>12/5/2021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9DD4CFB-3A32-49D4-B9CC-D0CE79D4206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mq3v8fN1x8k?feature=oembed" TargetMode="External"/><Relationship Id="rId6" Type="http://schemas.openxmlformats.org/officeDocument/2006/relationships/image" Target="../media/image24.jpeg"/><Relationship Id="rId5" Type="http://schemas.openxmlformats.org/officeDocument/2006/relationships/hyperlink" Target="https://www.youtube.com/watch?v=mq3v8fN1x8k" TargetMode="Externa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en.wikipedia.org/wiki/Florida_Panthers" TargetMode="Externa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puckalytics.com/" TargetMode="External"/><Relationship Id="rId3" Type="http://schemas.openxmlformats.org/officeDocument/2006/relationships/hyperlink" Target="http://puckon.net/" TargetMode="External"/><Relationship Id="rId7" Type="http://schemas.openxmlformats.org/officeDocument/2006/relationships/hyperlink" Target="http://naturalstattrick.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www.nicetimeonice.com/" TargetMode="External"/><Relationship Id="rId11" Type="http://schemas.openxmlformats.org/officeDocument/2006/relationships/image" Target="../media/image39.png"/><Relationship Id="rId5" Type="http://schemas.openxmlformats.org/officeDocument/2006/relationships/hyperlink" Target="http://www.hockey-reference.com/" TargetMode="External"/><Relationship Id="rId10" Type="http://schemas.openxmlformats.org/officeDocument/2006/relationships/hyperlink" Target="http://stats.hockeyanalysis.com/ratings.php" TargetMode="External"/><Relationship Id="rId4" Type="http://schemas.openxmlformats.org/officeDocument/2006/relationships/hyperlink" Target="http://hockeystats.ca/" TargetMode="External"/><Relationship Id="rId9" Type="http://schemas.openxmlformats.org/officeDocument/2006/relationships/hyperlink" Target="http://war-on-ice.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puckalytic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hyperlink" Target="http://www.nicetimeonice.com/" TargetMode="External"/><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VeZnpLclObo?feature=oembed" TargetMode="External"/><Relationship Id="rId5" Type="http://schemas.openxmlformats.org/officeDocument/2006/relationships/image" Target="../media/image48.jpeg"/><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battleofalberta.blogspot.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www.nhl.com/news/auston-matthews-scores-in-first-nhl-game/c-282598312" TargetMode="Externa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hyperlink" Target="http://www.hockey-reference.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www.hockey-reference.com/play-index/ppbp_finder.cgi"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puckon.net/corsi.php?s=2018-03-01&amp;e=2018-07-01&amp;f=0&amp;ld=1&amp;l=82&amp;p=2"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www.hockeyabstract.com/playerusagechart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www.hockeyabstract.com/playerusagechart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www.capfriendly.com/cost-per-poin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hockeystats.ca/game/2017020360" TargetMode="External"/><Relationship Id="rId5" Type="http://schemas.openxmlformats.org/officeDocument/2006/relationships/image" Target="../media/image7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hyperlink" Target="http://hockeystats.ca/game/2017020360"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hyperlink" Target="http://naturalstattrick.com/game.php?season=20172018&amp;game=20360"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sportingcharts.com/nhl/icetrack/"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228600" y="660737"/>
            <a:ext cx="8610600" cy="400110"/>
          </a:xfrm>
          <a:prstGeom prst="rect">
            <a:avLst/>
          </a:prstGeom>
          <a:solidFill>
            <a:srgbClr val="C00000"/>
          </a:solidFill>
          <a:ln w="9525">
            <a:noFill/>
            <a:miter lim="800000"/>
            <a:headEnd/>
            <a:tailEnd/>
          </a:ln>
        </p:spPr>
        <p:txBody>
          <a:bodyPr wrap="square">
            <a:spAutoFit/>
          </a:bodyPr>
          <a:lstStyle/>
          <a:p>
            <a:r>
              <a:rPr lang="en-US" sz="2000" dirty="0">
                <a:solidFill>
                  <a:schemeClr val="bg1"/>
                </a:solidFill>
              </a:rPr>
              <a:t>CLASS 7 – 12.07.2021 | FINALE</a:t>
            </a:r>
          </a:p>
        </p:txBody>
      </p:sp>
      <p:sp>
        <p:nvSpPr>
          <p:cNvPr id="4" name="TextBox 3"/>
          <p:cNvSpPr txBox="1"/>
          <p:nvPr/>
        </p:nvSpPr>
        <p:spPr>
          <a:xfrm>
            <a:off x="762000" y="1261408"/>
            <a:ext cx="7848600" cy="4031873"/>
          </a:xfrm>
          <a:prstGeom prst="rect">
            <a:avLst/>
          </a:prstGeom>
          <a:noFill/>
        </p:spPr>
        <p:txBody>
          <a:bodyPr wrap="square" rtlCol="0">
            <a:spAutoFit/>
          </a:bodyPr>
          <a:lstStyle/>
          <a:p>
            <a:r>
              <a:rPr lang="en-US" sz="2400" u="sng" dirty="0"/>
              <a:t>Player Analytics IV</a:t>
            </a:r>
            <a:r>
              <a:rPr lang="en-US" sz="2400" dirty="0"/>
              <a:t> – Soccer </a:t>
            </a:r>
            <a:r>
              <a:rPr lang="en-US" sz="2400" i="1" dirty="0"/>
              <a:t>Analytics</a:t>
            </a:r>
          </a:p>
          <a:p>
            <a:endParaRPr lang="en-US" sz="2400" i="1" dirty="0"/>
          </a:p>
          <a:p>
            <a:r>
              <a:rPr lang="en-US" sz="2400" i="1" dirty="0"/>
              <a:t>Final – Due SATURDAY 11:59pm ET	| GROUP</a:t>
            </a:r>
          </a:p>
          <a:p>
            <a:endParaRPr lang="en-US" sz="2400" i="1" dirty="0"/>
          </a:p>
          <a:p>
            <a:endParaRPr lang="en-US" sz="2400" i="1" dirty="0"/>
          </a:p>
          <a:p>
            <a:endParaRPr lang="en-US" sz="2400" i="1" dirty="0"/>
          </a:p>
          <a:p>
            <a:r>
              <a:rPr lang="en-US" sz="2400" i="1" dirty="0"/>
              <a:t>Guest Speaker:</a:t>
            </a:r>
          </a:p>
          <a:p>
            <a:r>
              <a:rPr lang="en-US" sz="2400" dirty="0"/>
              <a:t>Oliver Miller-Farrell</a:t>
            </a:r>
          </a:p>
          <a:p>
            <a:r>
              <a:rPr lang="en-US" sz="2400" dirty="0">
                <a:effectLst/>
                <a:latin typeface="Arial Narrow" panose="020B0606020202030204" pitchFamily="34" charset="0"/>
                <a:ea typeface="SimSun" panose="02010600030101010101" pitchFamily="2" charset="-122"/>
                <a:cs typeface="Courier New" panose="02070309020205020404" pitchFamily="49" charset="0"/>
              </a:rPr>
              <a:t>Director of Strategy and Analytics, </a:t>
            </a:r>
            <a:r>
              <a:rPr lang="en-US" sz="2400" b="1" dirty="0">
                <a:effectLst/>
                <a:latin typeface="Arial Narrow" panose="020B0606020202030204" pitchFamily="34" charset="0"/>
                <a:ea typeface="SimSun" panose="02010600030101010101" pitchFamily="2" charset="-122"/>
                <a:cs typeface="Courier New" panose="02070309020205020404" pitchFamily="49" charset="0"/>
              </a:rPr>
              <a:t>Nashville SC</a:t>
            </a:r>
            <a:endParaRPr lang="en-US" sz="3200" dirty="0"/>
          </a:p>
          <a:p>
            <a:endParaRPr lang="en-US" sz="2400" b="1" dirty="0"/>
          </a:p>
          <a:p>
            <a:r>
              <a:rPr lang="en-US" sz="1600" i="1" dirty="0">
                <a:solidFill>
                  <a:srgbClr val="0000FF"/>
                </a:solidFill>
              </a:rPr>
              <a:t>Breaks: 5:30pm (5 mins) | 6:05pm (10 mins)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3C339A-58C9-4ECC-A76D-8B6DA8D8A9B7}"/>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Assignment 3 – Methods – Justin Sherman</a:t>
            </a:r>
          </a:p>
        </p:txBody>
      </p:sp>
      <p:pic>
        <p:nvPicPr>
          <p:cNvPr id="4" name="Picture 3">
            <a:extLst>
              <a:ext uri="{FF2B5EF4-FFF2-40B4-BE49-F238E27FC236}">
                <a16:creationId xmlns:a16="http://schemas.microsoft.com/office/drawing/2014/main" id="{F02122EB-F970-46B3-8283-206E7A35F6E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 y="914400"/>
            <a:ext cx="7572376" cy="5286377"/>
          </a:xfrm>
          <a:prstGeom prst="rect">
            <a:avLst/>
          </a:prstGeom>
        </p:spPr>
      </p:pic>
      <p:sp>
        <p:nvSpPr>
          <p:cNvPr id="5" name="TextBox 4">
            <a:extLst>
              <a:ext uri="{FF2B5EF4-FFF2-40B4-BE49-F238E27FC236}">
                <a16:creationId xmlns:a16="http://schemas.microsoft.com/office/drawing/2014/main" id="{ABC9E460-6D30-4836-92C3-C33EE46AF887}"/>
              </a:ext>
            </a:extLst>
          </p:cNvPr>
          <p:cNvSpPr txBox="1"/>
          <p:nvPr/>
        </p:nvSpPr>
        <p:spPr>
          <a:xfrm>
            <a:off x="381000" y="501134"/>
            <a:ext cx="5044971" cy="369332"/>
          </a:xfrm>
          <a:prstGeom prst="rect">
            <a:avLst/>
          </a:prstGeom>
          <a:noFill/>
        </p:spPr>
        <p:txBody>
          <a:bodyPr wrap="none" rtlCol="0">
            <a:spAutoFit/>
          </a:bodyPr>
          <a:lstStyle/>
          <a:p>
            <a:r>
              <a:rPr lang="en-US" dirty="0"/>
              <a:t>fantasy basketball optimization code in R studio</a:t>
            </a:r>
          </a:p>
        </p:txBody>
      </p:sp>
    </p:spTree>
    <p:extLst>
      <p:ext uri="{BB962C8B-B14F-4D97-AF65-F5344CB8AC3E}">
        <p14:creationId xmlns:p14="http://schemas.microsoft.com/office/powerpoint/2010/main" val="3201975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88BEFC-2B48-466D-B89C-122D7E9B86E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5800" y="685800"/>
            <a:ext cx="7467600" cy="5917723"/>
          </a:xfrm>
          <a:prstGeom prst="rect">
            <a:avLst/>
          </a:prstGeom>
          <a:ln w="15875">
            <a:solidFill>
              <a:srgbClr val="002060"/>
            </a:solidFill>
          </a:ln>
        </p:spPr>
      </p:pic>
      <p:sp>
        <p:nvSpPr>
          <p:cNvPr id="6" name="Title 1">
            <a:extLst>
              <a:ext uri="{FF2B5EF4-FFF2-40B4-BE49-F238E27FC236}">
                <a16:creationId xmlns:a16="http://schemas.microsoft.com/office/drawing/2014/main" id="{18BA9BAC-3FEE-4BCD-AC14-7449E6075F7C}"/>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Assignment 3 – Methods – Ben Greer</a:t>
            </a:r>
          </a:p>
        </p:txBody>
      </p:sp>
    </p:spTree>
    <p:extLst>
      <p:ext uri="{BB962C8B-B14F-4D97-AF65-F5344CB8AC3E}">
        <p14:creationId xmlns:p14="http://schemas.microsoft.com/office/powerpoint/2010/main" val="1469450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4C049-6204-4AA1-86A5-ED2FFF500EFD}"/>
              </a:ext>
            </a:extLst>
          </p:cNvPr>
          <p:cNvPicPr>
            <a:picLocks noChangeAspect="1"/>
          </p:cNvPicPr>
          <p:nvPr/>
        </p:nvPicPr>
        <p:blipFill>
          <a:blip r:embed="rId2"/>
          <a:stretch>
            <a:fillRect/>
          </a:stretch>
        </p:blipFill>
        <p:spPr>
          <a:xfrm>
            <a:off x="1124380" y="1135391"/>
            <a:ext cx="7105219" cy="5113010"/>
          </a:xfrm>
          <a:prstGeom prst="rect">
            <a:avLst/>
          </a:prstGeom>
          <a:ln w="19050">
            <a:solidFill>
              <a:srgbClr val="002060"/>
            </a:solidFill>
          </a:ln>
        </p:spPr>
      </p:pic>
      <p:sp>
        <p:nvSpPr>
          <p:cNvPr id="6" name="Title 1">
            <a:extLst>
              <a:ext uri="{FF2B5EF4-FFF2-40B4-BE49-F238E27FC236}">
                <a16:creationId xmlns:a16="http://schemas.microsoft.com/office/drawing/2014/main" id="{E23AF156-74D7-4FFA-A6A0-7C9843FAFCD0}"/>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Assignment 3 – Methods – David Goforth</a:t>
            </a:r>
          </a:p>
        </p:txBody>
      </p:sp>
      <p:sp>
        <p:nvSpPr>
          <p:cNvPr id="7" name="TextBox 6">
            <a:extLst>
              <a:ext uri="{FF2B5EF4-FFF2-40B4-BE49-F238E27FC236}">
                <a16:creationId xmlns:a16="http://schemas.microsoft.com/office/drawing/2014/main" id="{0C180881-E183-469D-8E2E-B966AFF94860}"/>
              </a:ext>
            </a:extLst>
          </p:cNvPr>
          <p:cNvSpPr txBox="1"/>
          <p:nvPr/>
        </p:nvSpPr>
        <p:spPr>
          <a:xfrm>
            <a:off x="381000" y="501134"/>
            <a:ext cx="1932965" cy="369332"/>
          </a:xfrm>
          <a:prstGeom prst="rect">
            <a:avLst/>
          </a:prstGeom>
          <a:noFill/>
        </p:spPr>
        <p:txBody>
          <a:bodyPr wrap="none" rtlCol="0">
            <a:spAutoFit/>
          </a:bodyPr>
          <a:lstStyle/>
          <a:p>
            <a:r>
              <a:rPr lang="en-US" dirty="0"/>
              <a:t>$/WAR approach</a:t>
            </a:r>
          </a:p>
        </p:txBody>
      </p:sp>
    </p:spTree>
    <p:extLst>
      <p:ext uri="{BB962C8B-B14F-4D97-AF65-F5344CB8AC3E}">
        <p14:creationId xmlns:p14="http://schemas.microsoft.com/office/powerpoint/2010/main" val="641956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3C339A-58C9-4ECC-A76D-8B6DA8D8A9B7}"/>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Assignment 3 – Methods – Yasir Mohammed</a:t>
            </a:r>
          </a:p>
        </p:txBody>
      </p:sp>
      <p:pic>
        <p:nvPicPr>
          <p:cNvPr id="4" name="Picture 3">
            <a:extLst>
              <a:ext uri="{FF2B5EF4-FFF2-40B4-BE49-F238E27FC236}">
                <a16:creationId xmlns:a16="http://schemas.microsoft.com/office/drawing/2014/main" id="{1DCA37CF-EE6B-44DC-84A6-84EE0B781CE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5800" y="914400"/>
            <a:ext cx="7784786" cy="5052969"/>
          </a:xfrm>
          <a:prstGeom prst="rect">
            <a:avLst/>
          </a:prstGeom>
          <a:ln w="15875">
            <a:solidFill>
              <a:srgbClr val="002060"/>
            </a:solidFill>
          </a:ln>
        </p:spPr>
      </p:pic>
    </p:spTree>
    <p:extLst>
      <p:ext uri="{BB962C8B-B14F-4D97-AF65-F5344CB8AC3E}">
        <p14:creationId xmlns:p14="http://schemas.microsoft.com/office/powerpoint/2010/main" val="1956228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CDFC6-B074-4AB3-94AF-30E31943B990}"/>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Assignment 3 – Player notes</a:t>
            </a:r>
          </a:p>
        </p:txBody>
      </p:sp>
      <p:sp>
        <p:nvSpPr>
          <p:cNvPr id="6" name="TextBox 5">
            <a:extLst>
              <a:ext uri="{FF2B5EF4-FFF2-40B4-BE49-F238E27FC236}">
                <a16:creationId xmlns:a16="http://schemas.microsoft.com/office/drawing/2014/main" id="{79C94324-6CCC-474D-AC29-A4D688916E7E}"/>
              </a:ext>
            </a:extLst>
          </p:cNvPr>
          <p:cNvSpPr txBox="1"/>
          <p:nvPr/>
        </p:nvSpPr>
        <p:spPr>
          <a:xfrm>
            <a:off x="533400" y="1066800"/>
            <a:ext cx="5867400" cy="1200329"/>
          </a:xfrm>
          <a:prstGeom prst="rect">
            <a:avLst/>
          </a:prstGeom>
          <a:noFill/>
        </p:spPr>
        <p:txBody>
          <a:bodyPr wrap="square">
            <a:spAutoFit/>
          </a:bodyPr>
          <a:lstStyle/>
          <a:p>
            <a:pPr marL="285750" indent="-285750">
              <a:buFont typeface="Arial" panose="020B0604020202020204" pitchFamily="34" charset="0"/>
              <a:buChar char="•"/>
            </a:pPr>
            <a:r>
              <a:rPr lang="en-US" dirty="0"/>
              <a:t>123 different players chosen</a:t>
            </a:r>
          </a:p>
          <a:p>
            <a:pPr marL="285750" indent="-285750">
              <a:buFont typeface="Arial" panose="020B0604020202020204" pitchFamily="34" charset="0"/>
              <a:buChar char="•"/>
            </a:pPr>
            <a:r>
              <a:rPr lang="en-US" dirty="0"/>
              <a:t>58 players selected by more than 5 teams</a:t>
            </a:r>
          </a:p>
          <a:p>
            <a:pPr marL="285750" indent="-285750">
              <a:buFont typeface="Arial" panose="020B0604020202020204" pitchFamily="34" charset="0"/>
              <a:buChar char="•"/>
            </a:pPr>
            <a:r>
              <a:rPr lang="en-US" dirty="0"/>
              <a:t>50 selected by only one team</a:t>
            </a:r>
          </a:p>
          <a:p>
            <a:pPr marL="285750" indent="-285750">
              <a:buFont typeface="Arial" panose="020B0604020202020204" pitchFamily="34" charset="0"/>
              <a:buChar char="•"/>
            </a:pPr>
            <a:r>
              <a:rPr lang="en-US" dirty="0"/>
              <a:t>Bryce Harper: 5 teams ($27M+ salary)</a:t>
            </a:r>
          </a:p>
        </p:txBody>
      </p:sp>
      <p:pic>
        <p:nvPicPr>
          <p:cNvPr id="8" name="Picture 7">
            <a:extLst>
              <a:ext uri="{FF2B5EF4-FFF2-40B4-BE49-F238E27FC236}">
                <a16:creationId xmlns:a16="http://schemas.microsoft.com/office/drawing/2014/main" id="{7504F2F0-EF4C-4C04-A9BA-7BCBA37BBA32}"/>
              </a:ext>
            </a:extLst>
          </p:cNvPr>
          <p:cNvPicPr>
            <a:picLocks noChangeAspect="1"/>
          </p:cNvPicPr>
          <p:nvPr/>
        </p:nvPicPr>
        <p:blipFill>
          <a:blip r:embed="rId2"/>
          <a:stretch>
            <a:fillRect/>
          </a:stretch>
        </p:blipFill>
        <p:spPr>
          <a:xfrm>
            <a:off x="5486400" y="533400"/>
            <a:ext cx="2362200" cy="6045982"/>
          </a:xfrm>
          <a:prstGeom prst="rect">
            <a:avLst/>
          </a:prstGeom>
          <a:ln w="15875">
            <a:solidFill>
              <a:srgbClr val="002060"/>
            </a:solidFill>
          </a:ln>
        </p:spPr>
      </p:pic>
    </p:spTree>
    <p:extLst>
      <p:ext uri="{BB962C8B-B14F-4D97-AF65-F5344CB8AC3E}">
        <p14:creationId xmlns:p14="http://schemas.microsoft.com/office/powerpoint/2010/main" val="307016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alternative text description for this image">
            <a:extLst>
              <a:ext uri="{FF2B5EF4-FFF2-40B4-BE49-F238E27FC236}">
                <a16:creationId xmlns:a16="http://schemas.microsoft.com/office/drawing/2014/main" id="{CD345149-29F1-440D-8231-A7FAE72CB18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200" y="984290"/>
            <a:ext cx="8915400" cy="501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461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457200" y="304800"/>
            <a:ext cx="8229600" cy="990600"/>
          </a:xfrm>
        </p:spPr>
        <p:txBody>
          <a:bodyPr/>
          <a:lstStyle/>
          <a:p>
            <a:r>
              <a:rPr lang="en-US" dirty="0"/>
              <a:t>Player Analytics</a:t>
            </a:r>
          </a:p>
        </p:txBody>
      </p:sp>
      <p:sp>
        <p:nvSpPr>
          <p:cNvPr id="2" name="TextBox 1"/>
          <p:cNvSpPr txBox="1"/>
          <p:nvPr/>
        </p:nvSpPr>
        <p:spPr>
          <a:xfrm>
            <a:off x="532753" y="3962400"/>
            <a:ext cx="7785145" cy="1569660"/>
          </a:xfrm>
          <a:prstGeom prst="rect">
            <a:avLst/>
          </a:prstGeom>
          <a:noFill/>
          <a:ln w="25400">
            <a:solidFill>
              <a:srgbClr val="0000CC"/>
            </a:solidFill>
          </a:ln>
        </p:spPr>
        <p:txBody>
          <a:bodyPr wrap="none" rtlCol="0">
            <a:spAutoFit/>
          </a:bodyPr>
          <a:lstStyle/>
          <a:p>
            <a:r>
              <a:rPr lang="en-US" sz="2400" dirty="0"/>
              <a:t>KEY TAKEAWAYS:</a:t>
            </a:r>
          </a:p>
          <a:p>
            <a:pPr marL="342900" indent="-342900">
              <a:buAutoNum type="arabicPeriod"/>
            </a:pPr>
            <a:r>
              <a:rPr lang="en-US" sz="2400" dirty="0"/>
              <a:t>How has the sport evolved: Basic vs. Advanced Stats</a:t>
            </a:r>
          </a:p>
          <a:p>
            <a:pPr marL="342900" indent="-342900">
              <a:buAutoNum type="arabicPeriod"/>
            </a:pPr>
            <a:r>
              <a:rPr lang="en-US" sz="2400" dirty="0"/>
              <a:t>Offense vs. Defense</a:t>
            </a:r>
          </a:p>
          <a:p>
            <a:pPr marL="342900" indent="-342900">
              <a:buAutoNum type="arabicPeriod"/>
            </a:pPr>
            <a:r>
              <a:rPr lang="en-US" sz="2400" dirty="0"/>
              <a:t>End-all Be-all | One all encompassing stat? WAR</a:t>
            </a:r>
          </a:p>
        </p:txBody>
      </p:sp>
      <p:sp>
        <p:nvSpPr>
          <p:cNvPr id="5" name="TextBox 4">
            <a:extLst>
              <a:ext uri="{FF2B5EF4-FFF2-40B4-BE49-F238E27FC236}">
                <a16:creationId xmlns:a16="http://schemas.microsoft.com/office/drawing/2014/main" id="{289CB10C-8468-44E2-B665-9A80A702F299}"/>
              </a:ext>
            </a:extLst>
          </p:cNvPr>
          <p:cNvSpPr txBox="1"/>
          <p:nvPr/>
        </p:nvSpPr>
        <p:spPr>
          <a:xfrm>
            <a:off x="228600" y="1935540"/>
            <a:ext cx="8283037" cy="1569660"/>
          </a:xfrm>
          <a:prstGeom prst="rect">
            <a:avLst/>
          </a:prstGeom>
          <a:noFill/>
        </p:spPr>
        <p:txBody>
          <a:bodyPr wrap="none" rtlCol="0">
            <a:spAutoFit/>
          </a:bodyPr>
          <a:lstStyle/>
          <a:p>
            <a:r>
              <a:rPr lang="en-US" sz="2400" dirty="0"/>
              <a:t>11/16 – Baseball		| </a:t>
            </a:r>
          </a:p>
          <a:p>
            <a:r>
              <a:rPr lang="en-US" sz="2400" dirty="0"/>
              <a:t>11/23 – Soccer		| Momin Ghaffar, Jaguars</a:t>
            </a:r>
          </a:p>
          <a:p>
            <a:r>
              <a:rPr lang="en-US" sz="2400" dirty="0"/>
              <a:t>11/30 – Basketball		| Kevin Tenenbaum, Cle MLB</a:t>
            </a:r>
          </a:p>
          <a:p>
            <a:r>
              <a:rPr lang="en-US" sz="2400" b="1" dirty="0">
                <a:solidFill>
                  <a:srgbClr val="0000FF"/>
                </a:solidFill>
              </a:rPr>
              <a:t>12/7 – Hockey</a:t>
            </a:r>
            <a:r>
              <a:rPr lang="en-US" sz="2400" dirty="0">
                <a:solidFill>
                  <a:srgbClr val="0000FF"/>
                </a:solidFill>
              </a:rPr>
              <a:t>		| </a:t>
            </a:r>
            <a:r>
              <a:rPr lang="en-US" sz="2400" b="1" dirty="0">
                <a:solidFill>
                  <a:srgbClr val="0000FF"/>
                </a:solidFill>
              </a:rPr>
              <a:t>Oliver Miller-Farrell, Nash SC</a:t>
            </a:r>
          </a:p>
        </p:txBody>
      </p:sp>
    </p:spTree>
    <p:extLst>
      <p:ext uri="{BB962C8B-B14F-4D97-AF65-F5344CB8AC3E}">
        <p14:creationId xmlns:p14="http://schemas.microsoft.com/office/powerpoint/2010/main" val="2857634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1000" y="457200"/>
            <a:ext cx="6359234" cy="5181600"/>
          </a:xfrm>
          <a:prstGeom prst="rect">
            <a:avLst/>
          </a:prstGeom>
          <a:ln w="15875">
            <a:solidFill>
              <a:srgbClr val="0000FF"/>
            </a:solidFill>
          </a:ln>
        </p:spPr>
      </p:pic>
      <p:sp>
        <p:nvSpPr>
          <p:cNvPr id="5" name="TextBox 4"/>
          <p:cNvSpPr txBox="1"/>
          <p:nvPr/>
        </p:nvSpPr>
        <p:spPr>
          <a:xfrm>
            <a:off x="6934200" y="838200"/>
            <a:ext cx="1981200" cy="3693319"/>
          </a:xfrm>
          <a:prstGeom prst="rect">
            <a:avLst/>
          </a:prstGeom>
          <a:noFill/>
        </p:spPr>
        <p:txBody>
          <a:bodyPr wrap="square" rtlCol="0">
            <a:spAutoFit/>
          </a:bodyPr>
          <a:lstStyle/>
          <a:p>
            <a:r>
              <a:rPr lang="en-US" dirty="0"/>
              <a:t>Nat’l Hockey Assoc. (NHA) – 1909-1917</a:t>
            </a:r>
          </a:p>
          <a:p>
            <a:endParaRPr lang="en-US" dirty="0"/>
          </a:p>
          <a:p>
            <a:r>
              <a:rPr lang="en-US" dirty="0"/>
              <a:t>NHL  - Founded Nov. 26, 1917 –</a:t>
            </a:r>
          </a:p>
          <a:p>
            <a:r>
              <a:rPr lang="en-US" dirty="0"/>
              <a:t>4 teams in Canada</a:t>
            </a:r>
          </a:p>
          <a:p>
            <a:endParaRPr lang="en-US" dirty="0"/>
          </a:p>
          <a:p>
            <a:r>
              <a:rPr lang="en-US" dirty="0"/>
              <a:t>‘24: Boston</a:t>
            </a:r>
          </a:p>
          <a:p>
            <a:r>
              <a:rPr lang="en-US" dirty="0"/>
              <a:t>’26: NY Rangers, Chicago, Detroit</a:t>
            </a:r>
          </a:p>
          <a:p>
            <a:r>
              <a:rPr lang="en-US" dirty="0"/>
              <a:t>“Original Six”</a:t>
            </a:r>
          </a:p>
        </p:txBody>
      </p:sp>
    </p:spTree>
    <p:extLst>
      <p:ext uri="{BB962C8B-B14F-4D97-AF65-F5344CB8AC3E}">
        <p14:creationId xmlns:p14="http://schemas.microsoft.com/office/powerpoint/2010/main" val="2248293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10171" y="1618595"/>
            <a:ext cx="4079829" cy="411480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52400" y="457200"/>
            <a:ext cx="8382000" cy="494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3400" y="1618595"/>
            <a:ext cx="3283976" cy="4401205"/>
          </a:xfrm>
          <a:prstGeom prst="rect">
            <a:avLst/>
          </a:prstGeom>
          <a:noFill/>
          <a:ln w="19050">
            <a:solidFill>
              <a:srgbClr val="0000FF"/>
            </a:solidFill>
          </a:ln>
        </p:spPr>
        <p:txBody>
          <a:bodyPr wrap="none" rtlCol="0">
            <a:spAutoFit/>
          </a:bodyPr>
          <a:lstStyle/>
          <a:p>
            <a:r>
              <a:rPr lang="en-US" sz="2000" u="sng" dirty="0"/>
              <a:t>Traditional Stats</a:t>
            </a:r>
            <a:r>
              <a:rPr lang="en-US" sz="2000" dirty="0"/>
              <a:t>:</a:t>
            </a:r>
          </a:p>
          <a:p>
            <a:r>
              <a:rPr lang="en-US" sz="2000" dirty="0"/>
              <a:t>* Goals/Assists</a:t>
            </a:r>
          </a:p>
          <a:p>
            <a:r>
              <a:rPr lang="en-US" sz="2000" dirty="0"/>
              <a:t>* Saves</a:t>
            </a:r>
          </a:p>
          <a:p>
            <a:r>
              <a:rPr lang="en-US" sz="2000" dirty="0"/>
              <a:t>* Goals Against Avg. (GAA)</a:t>
            </a:r>
          </a:p>
          <a:p>
            <a:r>
              <a:rPr lang="en-US" sz="2000" dirty="0"/>
              <a:t>* +/- (‘67-’68)</a:t>
            </a:r>
          </a:p>
          <a:p>
            <a:r>
              <a:rPr lang="en-US" sz="2000" dirty="0"/>
              <a:t>* Shots (‘82-’83)</a:t>
            </a:r>
          </a:p>
          <a:p>
            <a:pPr>
              <a:buFont typeface="Arial" charset="0"/>
              <a:buChar char="•"/>
            </a:pPr>
            <a:endParaRPr lang="en-US" sz="2000" dirty="0"/>
          </a:p>
          <a:p>
            <a:endParaRPr lang="en-US" sz="2000" dirty="0"/>
          </a:p>
          <a:p>
            <a:r>
              <a:rPr lang="en-US" sz="2000" u="sng" dirty="0"/>
              <a:t>New Stats</a:t>
            </a:r>
            <a:r>
              <a:rPr lang="en-US" sz="2000" dirty="0"/>
              <a:t>:</a:t>
            </a:r>
          </a:p>
          <a:p>
            <a:r>
              <a:rPr lang="en-US" sz="2000" dirty="0"/>
              <a:t>* Corsi</a:t>
            </a:r>
          </a:p>
          <a:p>
            <a:r>
              <a:rPr lang="en-US" sz="2000" dirty="0"/>
              <a:t>* Fenwick</a:t>
            </a:r>
          </a:p>
          <a:p>
            <a:r>
              <a:rPr lang="en-US" sz="2000" dirty="0"/>
              <a:t>* PDO</a:t>
            </a:r>
          </a:p>
          <a:p>
            <a:r>
              <a:rPr lang="en-US" sz="2000" dirty="0"/>
              <a:t>* Zone Starts</a:t>
            </a:r>
          </a:p>
          <a:p>
            <a:r>
              <a:rPr lang="en-US" sz="2000" dirty="0"/>
              <a:t>* Qual Comp</a:t>
            </a:r>
          </a:p>
        </p:txBody>
      </p:sp>
      <p:sp>
        <p:nvSpPr>
          <p:cNvPr id="6" name="TextBox 5"/>
          <p:cNvSpPr txBox="1"/>
          <p:nvPr/>
        </p:nvSpPr>
        <p:spPr>
          <a:xfrm>
            <a:off x="304800" y="1143000"/>
            <a:ext cx="8601907" cy="369332"/>
          </a:xfrm>
          <a:prstGeom prst="rect">
            <a:avLst/>
          </a:prstGeom>
          <a:noFill/>
        </p:spPr>
        <p:txBody>
          <a:bodyPr wrap="none" rtlCol="0">
            <a:spAutoFit/>
          </a:bodyPr>
          <a:lstStyle/>
          <a:p>
            <a:r>
              <a:rPr lang="en-US" dirty="0"/>
              <a:t>“The 2014-15 season marks the start of the NHL’s Age of Analytics” – NYT 10/8/14</a:t>
            </a:r>
          </a:p>
        </p:txBody>
      </p:sp>
      <p:sp>
        <p:nvSpPr>
          <p:cNvPr id="7" name="TextBox 6"/>
          <p:cNvSpPr txBox="1"/>
          <p:nvPr/>
        </p:nvSpPr>
        <p:spPr>
          <a:xfrm>
            <a:off x="304800" y="6135469"/>
            <a:ext cx="8763000" cy="646331"/>
          </a:xfrm>
          <a:prstGeom prst="rect">
            <a:avLst/>
          </a:prstGeom>
          <a:noFill/>
        </p:spPr>
        <p:txBody>
          <a:bodyPr wrap="square" rtlCol="0">
            <a:spAutoFit/>
          </a:bodyPr>
          <a:lstStyle/>
          <a:p>
            <a:r>
              <a:rPr lang="en-US" dirty="0"/>
              <a:t>Determine which players best match up against opponents and increase a team’s chances of winning</a:t>
            </a:r>
          </a:p>
        </p:txBody>
      </p:sp>
    </p:spTree>
    <p:extLst>
      <p:ext uri="{BB962C8B-B14F-4D97-AF65-F5344CB8AC3E}">
        <p14:creationId xmlns:p14="http://schemas.microsoft.com/office/powerpoint/2010/main" val="2810867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How data analytics is changing professional hockey">
            <a:hlinkClick r:id="" action="ppaction://media"/>
            <a:extLst>
              <a:ext uri="{FF2B5EF4-FFF2-40B4-BE49-F238E27FC236}">
                <a16:creationId xmlns:a16="http://schemas.microsoft.com/office/drawing/2014/main" id="{E66CD76F-9471-4BF2-8FAD-7243D021B9F6}"/>
              </a:ext>
            </a:extLst>
          </p:cNvPr>
          <p:cNvPicPr>
            <a:picLocks noRot="1" noChangeAspect="1"/>
          </p:cNvPicPr>
          <p:nvPr>
            <a:videoFile r:link="rId1"/>
          </p:nvPr>
        </p:nvPicPr>
        <p:blipFill>
          <a:blip r:embed="rId4"/>
          <a:stretch>
            <a:fillRect/>
          </a:stretch>
        </p:blipFill>
        <p:spPr>
          <a:xfrm>
            <a:off x="2514600" y="2447711"/>
            <a:ext cx="6096000" cy="3429000"/>
          </a:xfrm>
          <a:prstGeom prst="rect">
            <a:avLst/>
          </a:prstGeom>
        </p:spPr>
      </p:pic>
      <p:pic>
        <p:nvPicPr>
          <p:cNvPr id="2" name="Picture 1">
            <a:hlinkClick r:id="rId5"/>
          </p:cNvPr>
          <p:cNvPicPr>
            <a:picLocks noChangeAspect="1"/>
          </p:cNvPicPr>
          <p:nvPr/>
        </p:nvPicPr>
        <p:blipFill rotWithShape="1">
          <a:blip r:embed="rId6" cstate="screen">
            <a:extLst>
              <a:ext uri="{28A0092B-C50C-407E-A947-70E740481C1C}">
                <a14:useLocalDpi xmlns:a14="http://schemas.microsoft.com/office/drawing/2010/main"/>
              </a:ext>
            </a:extLst>
          </a:blip>
          <a:srcRect b="-174"/>
          <a:stretch/>
        </p:blipFill>
        <p:spPr>
          <a:xfrm>
            <a:off x="304800" y="609599"/>
            <a:ext cx="3880186" cy="3276601"/>
          </a:xfrm>
          <a:prstGeom prst="rect">
            <a:avLst/>
          </a:prstGeom>
        </p:spPr>
      </p:pic>
      <p:sp>
        <p:nvSpPr>
          <p:cNvPr id="3" name="Rectangle 2"/>
          <p:cNvSpPr/>
          <p:nvPr/>
        </p:nvSpPr>
        <p:spPr>
          <a:xfrm>
            <a:off x="5562600" y="6506228"/>
            <a:ext cx="3276600" cy="430887"/>
          </a:xfrm>
          <a:prstGeom prst="rect">
            <a:avLst/>
          </a:prstGeom>
        </p:spPr>
        <p:txBody>
          <a:bodyPr wrap="square">
            <a:spAutoFit/>
          </a:bodyPr>
          <a:lstStyle/>
          <a:p>
            <a:r>
              <a:rPr lang="en-US" sz="1100" dirty="0">
                <a:hlinkClick r:id="rId5"/>
              </a:rPr>
              <a:t>https://www.youtube.com/watch?v=mq3v8fN1x8k</a:t>
            </a:r>
            <a:endParaRPr lang="en-US" sz="1100" dirty="0"/>
          </a:p>
          <a:p>
            <a:endParaRPr lang="en-US" sz="1100" dirty="0"/>
          </a:p>
        </p:txBody>
      </p:sp>
      <p:sp>
        <p:nvSpPr>
          <p:cNvPr id="4" name="Down Arrow 3"/>
          <p:cNvSpPr/>
          <p:nvPr/>
        </p:nvSpPr>
        <p:spPr>
          <a:xfrm>
            <a:off x="8839200" y="6380140"/>
            <a:ext cx="228600" cy="341531"/>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267200" y="590738"/>
            <a:ext cx="1995912" cy="923330"/>
          </a:xfrm>
          <a:prstGeom prst="rect">
            <a:avLst/>
          </a:prstGeom>
          <a:noFill/>
        </p:spPr>
        <p:txBody>
          <a:bodyPr wrap="square" rtlCol="0">
            <a:spAutoFit/>
          </a:bodyPr>
          <a:lstStyle/>
          <a:p>
            <a:r>
              <a:rPr lang="en-US" dirty="0"/>
              <a:t>Hired at Age 24</a:t>
            </a:r>
          </a:p>
          <a:p>
            <a:r>
              <a:rPr lang="en-US" dirty="0"/>
              <a:t>Named GM on 5.11.18 at age 32</a:t>
            </a:r>
          </a:p>
        </p:txBody>
      </p:sp>
      <p:sp>
        <p:nvSpPr>
          <p:cNvPr id="6" name="Title 1">
            <a:extLst>
              <a:ext uri="{FF2B5EF4-FFF2-40B4-BE49-F238E27FC236}">
                <a16:creationId xmlns:a16="http://schemas.microsoft.com/office/drawing/2014/main" id="{304234CD-36CB-4A06-A67F-A42145C14BA7}"/>
              </a:ext>
            </a:extLst>
          </p:cNvPr>
          <p:cNvSpPr>
            <a:spLocks noGrp="1"/>
          </p:cNvSpPr>
          <p:nvPr>
            <p:ph type="title"/>
          </p:nvPr>
        </p:nvSpPr>
        <p:spPr>
          <a:xfrm>
            <a:off x="304800" y="-304800"/>
            <a:ext cx="8229600" cy="990600"/>
          </a:xfrm>
        </p:spPr>
        <p:txBody>
          <a:bodyPr>
            <a:normAutofit/>
          </a:bodyPr>
          <a:lstStyle/>
          <a:p>
            <a:r>
              <a:rPr lang="en-US" sz="2800" dirty="0">
                <a:solidFill>
                  <a:schemeClr val="bg1"/>
                </a:solidFill>
              </a:rPr>
              <a:t>Hockey – the final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3C339A-58C9-4ECC-A76D-8B6DA8D8A9B7}"/>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News from the past week</a:t>
            </a:r>
          </a:p>
        </p:txBody>
      </p:sp>
      <p:pic>
        <p:nvPicPr>
          <p:cNvPr id="7" name="Picture 6">
            <a:extLst>
              <a:ext uri="{FF2B5EF4-FFF2-40B4-BE49-F238E27FC236}">
                <a16:creationId xmlns:a16="http://schemas.microsoft.com/office/drawing/2014/main" id="{92E09D69-4FF1-45D6-812A-FA25FB9275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638800" y="381000"/>
            <a:ext cx="3099314" cy="2209800"/>
          </a:xfrm>
          <a:prstGeom prst="rect">
            <a:avLst/>
          </a:prstGeom>
        </p:spPr>
      </p:pic>
      <p:sp>
        <p:nvSpPr>
          <p:cNvPr id="8" name="TextBox 7">
            <a:extLst>
              <a:ext uri="{FF2B5EF4-FFF2-40B4-BE49-F238E27FC236}">
                <a16:creationId xmlns:a16="http://schemas.microsoft.com/office/drawing/2014/main" id="{CC8970B2-D923-455D-A258-717F4C40B074}"/>
              </a:ext>
            </a:extLst>
          </p:cNvPr>
          <p:cNvSpPr txBox="1"/>
          <p:nvPr/>
        </p:nvSpPr>
        <p:spPr>
          <a:xfrm>
            <a:off x="152400" y="2667000"/>
            <a:ext cx="8792381" cy="4062651"/>
          </a:xfrm>
          <a:prstGeom prst="rect">
            <a:avLst/>
          </a:prstGeom>
          <a:noFill/>
        </p:spPr>
        <p:txBody>
          <a:bodyPr wrap="square">
            <a:spAutoFit/>
          </a:bodyPr>
          <a:lstStyle/>
          <a:p>
            <a:pPr marL="0" marR="0">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rPr>
              <a:t>The Thunder made history — and not the kind you want to see in the record books. </a:t>
            </a:r>
            <a:endParaRPr lang="en-US" sz="1100" dirty="0">
              <a:effectLst/>
              <a:latin typeface="Calibri" panose="020F0502020204030204" pitchFamily="34" charset="0"/>
              <a:ea typeface="Calibri" panose="020F0502020204030204" pitchFamily="34" charset="0"/>
            </a:endParaRPr>
          </a:p>
          <a:p>
            <a:pPr marL="0" marR="0">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rPr>
              <a:t>OKC lost to the Grizzlies by 73 points last night — the </a:t>
            </a:r>
            <a:r>
              <a:rPr lang="en-US" sz="1200" b="1" dirty="0">
                <a:solidFill>
                  <a:srgbClr val="000000"/>
                </a:solidFill>
                <a:effectLst/>
                <a:latin typeface="Arial" panose="020B0604020202020204" pitchFamily="34" charset="0"/>
                <a:ea typeface="Calibri" panose="020F0502020204030204" pitchFamily="34" charset="0"/>
              </a:rPr>
              <a:t>largest loss</a:t>
            </a:r>
            <a:r>
              <a:rPr lang="en-US" sz="1200" dirty="0">
                <a:solidFill>
                  <a:srgbClr val="000000"/>
                </a:solidFill>
                <a:effectLst/>
                <a:latin typeface="Arial" panose="020B0604020202020204" pitchFamily="34" charset="0"/>
                <a:ea typeface="Calibri" panose="020F0502020204030204" pitchFamily="34" charset="0"/>
              </a:rPr>
              <a:t> in league history by five points.</a:t>
            </a:r>
            <a:endParaRPr lang="en-US" sz="1100" dirty="0">
              <a:effectLst/>
              <a:latin typeface="Calibri" panose="020F0502020204030204" pitchFamily="34" charset="0"/>
              <a:ea typeface="Calibri" panose="020F0502020204030204" pitchFamily="34" charset="0"/>
            </a:endParaRPr>
          </a:p>
          <a:p>
            <a:pPr marL="0" marR="0">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rPr>
              <a:t>The Thunder have reached a low unseen even during Philly GM Sam </a:t>
            </a:r>
            <a:r>
              <a:rPr lang="en-US" sz="1200" dirty="0" err="1">
                <a:solidFill>
                  <a:srgbClr val="000000"/>
                </a:solidFill>
                <a:effectLst/>
                <a:latin typeface="Arial" panose="020B0604020202020204" pitchFamily="34" charset="0"/>
                <a:ea typeface="Calibri" panose="020F0502020204030204" pitchFamily="34" charset="0"/>
              </a:rPr>
              <a:t>Hinkie’s</a:t>
            </a:r>
            <a:r>
              <a:rPr lang="en-US" sz="1200" dirty="0">
                <a:solidFill>
                  <a:srgbClr val="000000"/>
                </a:solidFill>
                <a:effectLst/>
                <a:latin typeface="Arial" panose="020B0604020202020204" pitchFamily="34" charset="0"/>
                <a:ea typeface="Calibri" panose="020F0502020204030204" pitchFamily="34" charset="0"/>
              </a:rPr>
              <a:t> infamous “Process,” but the </a:t>
            </a:r>
            <a:r>
              <a:rPr lang="en-US" sz="1200" b="1" dirty="0">
                <a:solidFill>
                  <a:srgbClr val="000000"/>
                </a:solidFill>
                <a:effectLst/>
                <a:latin typeface="Arial" panose="020B0604020202020204" pitchFamily="34" charset="0"/>
                <a:ea typeface="Calibri" panose="020F0502020204030204" pitchFamily="34" charset="0"/>
              </a:rPr>
              <a:t>formula is awfully similar</a:t>
            </a:r>
            <a:r>
              <a:rPr lang="en-US" sz="1200" dirty="0">
                <a:solidFill>
                  <a:srgbClr val="000000"/>
                </a:solidFill>
                <a:effectLst/>
                <a:latin typeface="Arial" panose="020B0604020202020204" pitchFamily="34" charset="0"/>
                <a:ea typeface="Calibri" panose="020F0502020204030204" pitchFamily="34" charset="0"/>
              </a:rPr>
              <a:t>.</a:t>
            </a:r>
            <a:endParaRPr lang="en-US" sz="1100" dirty="0">
              <a:effectLst/>
              <a:latin typeface="Calibri" panose="020F0502020204030204" pitchFamily="34" charset="0"/>
              <a:ea typeface="Calibri" panose="020F0502020204030204" pitchFamily="34" charset="0"/>
            </a:endParaRPr>
          </a:p>
          <a:p>
            <a:pPr marL="0" marR="0">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rPr>
              <a:t>Thunder GM Sam </a:t>
            </a:r>
            <a:r>
              <a:rPr lang="en-US" sz="1200" dirty="0" err="1">
                <a:solidFill>
                  <a:srgbClr val="000000"/>
                </a:solidFill>
                <a:effectLst/>
                <a:latin typeface="Arial" panose="020B0604020202020204" pitchFamily="34" charset="0"/>
                <a:ea typeface="Calibri" panose="020F0502020204030204" pitchFamily="34" charset="0"/>
              </a:rPr>
              <a:t>Presti</a:t>
            </a:r>
            <a:r>
              <a:rPr lang="en-US" sz="1200" dirty="0">
                <a:solidFill>
                  <a:srgbClr val="000000"/>
                </a:solidFill>
                <a:effectLst/>
                <a:latin typeface="Arial" panose="020B0604020202020204" pitchFamily="34" charset="0"/>
                <a:ea typeface="Calibri" panose="020F0502020204030204" pitchFamily="34" charset="0"/>
              </a:rPr>
              <a:t> went full rebuild after 2020’s first-round playoff exit — starting his own process of trading superstars for promising young talent and a stockpile of draft picks.</a:t>
            </a:r>
            <a:endParaRPr lang="en-US" sz="1100" dirty="0">
              <a:effectLst/>
              <a:latin typeface="Calibri" panose="020F0502020204030204" pitchFamily="34" charset="0"/>
              <a:ea typeface="Calibri" panose="020F0502020204030204" pitchFamily="34" charset="0"/>
            </a:endParaRPr>
          </a:p>
          <a:p>
            <a:pPr marL="342900" marR="0" lvl="0" indent="-342900">
              <a:spcBef>
                <a:spcPts val="0"/>
              </a:spcBef>
              <a:spcAft>
                <a:spcPts val="1200"/>
              </a:spcAft>
              <a:buSzPts val="1000"/>
              <a:buFont typeface="Symbol" panose="05050102010706020507" pitchFamily="18" charset="2"/>
              <a:buChar char=""/>
              <a:tabLst>
                <a:tab pos="457200" algn="l"/>
              </a:tabLst>
            </a:pPr>
            <a:r>
              <a:rPr lang="en-US" sz="1200" dirty="0">
                <a:solidFill>
                  <a:srgbClr val="000000"/>
                </a:solidFill>
                <a:effectLst/>
                <a:latin typeface="Arial" panose="020B0604020202020204" pitchFamily="34" charset="0"/>
                <a:ea typeface="Times New Roman" panose="02020603050405020304" pitchFamily="18" charset="0"/>
              </a:rPr>
              <a:t>In November 2020, </a:t>
            </a:r>
            <a:r>
              <a:rPr lang="en-US" sz="1200" dirty="0" err="1">
                <a:solidFill>
                  <a:srgbClr val="000000"/>
                </a:solidFill>
                <a:effectLst/>
                <a:latin typeface="Arial" panose="020B0604020202020204" pitchFamily="34" charset="0"/>
                <a:ea typeface="Times New Roman" panose="02020603050405020304" pitchFamily="18" charset="0"/>
              </a:rPr>
              <a:t>Presti</a:t>
            </a:r>
            <a:r>
              <a:rPr lang="en-US" sz="1200" dirty="0">
                <a:solidFill>
                  <a:srgbClr val="000000"/>
                </a:solidFill>
                <a:effectLst/>
                <a:latin typeface="Arial" panose="020B0604020202020204" pitchFamily="34" charset="0"/>
                <a:ea typeface="Times New Roman" panose="02020603050405020304" pitchFamily="18" charset="0"/>
              </a:rPr>
              <a:t> traded Chris Paul to the Suns for four role players and a first-round pick.</a:t>
            </a:r>
            <a:endParaRPr lang="en-US" sz="11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1200"/>
              </a:spcAft>
              <a:buSzPts val="1000"/>
              <a:buFont typeface="Symbol" panose="05050102010706020507" pitchFamily="18" charset="2"/>
              <a:buChar char=""/>
              <a:tabLst>
                <a:tab pos="457200" algn="l"/>
              </a:tabLst>
            </a:pPr>
            <a:r>
              <a:rPr lang="en-US" sz="1200" dirty="0">
                <a:solidFill>
                  <a:srgbClr val="000000"/>
                </a:solidFill>
                <a:effectLst/>
                <a:latin typeface="Arial" panose="020B0604020202020204" pitchFamily="34" charset="0"/>
                <a:ea typeface="Times New Roman" panose="02020603050405020304" pitchFamily="18" charset="0"/>
              </a:rPr>
              <a:t>The same month, he traded Steven Adams and Eric Bledsoe to the Pelicans for a first- and second-round pick.</a:t>
            </a:r>
            <a:endParaRPr lang="en-US" sz="11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1200"/>
              </a:spcAft>
              <a:buSzPts val="1000"/>
              <a:buFont typeface="Symbol" panose="05050102010706020507" pitchFamily="18" charset="2"/>
              <a:buChar char=""/>
              <a:tabLst>
                <a:tab pos="457200" algn="l"/>
              </a:tabLst>
            </a:pPr>
            <a:r>
              <a:rPr lang="en-US" sz="1200" dirty="0">
                <a:solidFill>
                  <a:srgbClr val="000000"/>
                </a:solidFill>
                <a:effectLst/>
                <a:latin typeface="Arial" panose="020B0604020202020204" pitchFamily="34" charset="0"/>
                <a:ea typeface="Times New Roman" panose="02020603050405020304" pitchFamily="18" charset="0"/>
              </a:rPr>
              <a:t>In December 2020, OKC traded Paul George to the Clippers for Shai Gilgeous-Alexander, Danilo Gallinari, and five first-rounders.</a:t>
            </a:r>
            <a:endParaRPr lang="en-US" sz="1100" dirty="0">
              <a:solidFill>
                <a:srgbClr val="000000"/>
              </a:solidFill>
              <a:effectLst/>
              <a:latin typeface="Calibri" panose="020F0502020204030204" pitchFamily="34" charset="0"/>
              <a:ea typeface="Calibri" panose="020F0502020204030204" pitchFamily="34" charset="0"/>
            </a:endParaRPr>
          </a:p>
          <a:p>
            <a:pPr marL="0" marR="0">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rPr>
              <a:t>With tons of cap space ($24.6M) and a core of SGA, Luguentz Dort, and rookie Josh </a:t>
            </a:r>
            <a:r>
              <a:rPr lang="en-US" sz="1200" dirty="0" err="1">
                <a:solidFill>
                  <a:srgbClr val="000000"/>
                </a:solidFill>
                <a:effectLst/>
                <a:latin typeface="Arial" panose="020B0604020202020204" pitchFamily="34" charset="0"/>
                <a:ea typeface="Calibri" panose="020F0502020204030204" pitchFamily="34" charset="0"/>
              </a:rPr>
              <a:t>Giddey</a:t>
            </a:r>
            <a:r>
              <a:rPr lang="en-US" sz="1200" dirty="0">
                <a:solidFill>
                  <a:srgbClr val="000000"/>
                </a:solidFill>
                <a:effectLst/>
                <a:latin typeface="Arial" panose="020B0604020202020204" pitchFamily="34" charset="0"/>
                <a:ea typeface="Calibri" panose="020F0502020204030204" pitchFamily="34" charset="0"/>
              </a:rPr>
              <a:t>, the Thunder have accumulated a total of </a:t>
            </a:r>
            <a:r>
              <a:rPr lang="en-US" sz="1200" b="1" dirty="0">
                <a:solidFill>
                  <a:srgbClr val="000000"/>
                </a:solidFill>
                <a:effectLst/>
                <a:latin typeface="Arial" panose="020B0604020202020204" pitchFamily="34" charset="0"/>
                <a:ea typeface="Calibri" panose="020F0502020204030204" pitchFamily="34" charset="0"/>
              </a:rPr>
              <a:t>36 draft picks</a:t>
            </a:r>
            <a:r>
              <a:rPr lang="en-US" sz="1200" dirty="0">
                <a:solidFill>
                  <a:srgbClr val="000000"/>
                </a:solidFill>
                <a:effectLst/>
                <a:latin typeface="Arial" panose="020B0604020202020204" pitchFamily="34" charset="0"/>
                <a:ea typeface="Calibri" panose="020F0502020204030204" pitchFamily="34" charset="0"/>
              </a:rPr>
              <a:t> over the next five years — 19 first-rounders and 17 second-rounders.</a:t>
            </a:r>
            <a:endParaRPr lang="en-US" sz="1100" dirty="0">
              <a:effectLst/>
              <a:latin typeface="Calibri" panose="020F0502020204030204" pitchFamily="34" charset="0"/>
              <a:ea typeface="Calibri" panose="020F0502020204030204" pitchFamily="34" charset="0"/>
            </a:endParaRPr>
          </a:p>
          <a:p>
            <a:pPr marL="0" marR="0">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rPr>
              <a:t>Their </a:t>
            </a:r>
            <a:r>
              <a:rPr lang="en-US" sz="1200" b="1" dirty="0">
                <a:solidFill>
                  <a:srgbClr val="000000"/>
                </a:solidFill>
                <a:effectLst/>
                <a:latin typeface="Arial" panose="020B0604020202020204" pitchFamily="34" charset="0"/>
                <a:ea typeface="Calibri" panose="020F0502020204030204" pitchFamily="34" charset="0"/>
              </a:rPr>
              <a:t>$79.1 million payroll</a:t>
            </a:r>
            <a:r>
              <a:rPr lang="en-US" sz="1200" dirty="0">
                <a:solidFill>
                  <a:srgbClr val="000000"/>
                </a:solidFill>
                <a:effectLst/>
                <a:latin typeface="Arial" panose="020B0604020202020204" pitchFamily="34" charset="0"/>
                <a:ea typeface="Calibri" panose="020F0502020204030204" pitchFamily="34" charset="0"/>
              </a:rPr>
              <a:t> is by far the lowest in the NBA — a staggering $36 million less than the second-lowest Grizzlies.</a:t>
            </a:r>
            <a:endParaRPr lang="en-US" sz="1100" dirty="0">
              <a:effectLst/>
              <a:latin typeface="Calibri" panose="020F0502020204030204" pitchFamily="34" charset="0"/>
              <a:ea typeface="Calibri" panose="020F0502020204030204" pitchFamily="34" charset="0"/>
            </a:endParaRPr>
          </a:p>
          <a:p>
            <a:r>
              <a:rPr lang="en-US" sz="1200" dirty="0">
                <a:solidFill>
                  <a:srgbClr val="000000"/>
                </a:solidFill>
                <a:effectLst/>
                <a:latin typeface="Arial" panose="020B0604020202020204" pitchFamily="34" charset="0"/>
                <a:ea typeface="Calibri" panose="020F0502020204030204" pitchFamily="34" charset="0"/>
              </a:rPr>
              <a:t>If they draft properly the way they did with Rookie of the Month </a:t>
            </a:r>
            <a:r>
              <a:rPr lang="en-US" sz="1200" dirty="0" err="1">
                <a:solidFill>
                  <a:srgbClr val="000000"/>
                </a:solidFill>
                <a:effectLst/>
                <a:latin typeface="Arial" panose="020B0604020202020204" pitchFamily="34" charset="0"/>
                <a:ea typeface="Calibri" panose="020F0502020204030204" pitchFamily="34" charset="0"/>
              </a:rPr>
              <a:t>Giddey</a:t>
            </a:r>
            <a:r>
              <a:rPr lang="en-US" sz="1200" dirty="0">
                <a:solidFill>
                  <a:srgbClr val="000000"/>
                </a:solidFill>
                <a:effectLst/>
                <a:latin typeface="Arial" panose="020B0604020202020204" pitchFamily="34" charset="0"/>
                <a:ea typeface="Calibri" panose="020F0502020204030204" pitchFamily="34" charset="0"/>
              </a:rPr>
              <a:t>, then they should be good — a very long time from now. </a:t>
            </a:r>
            <a:endParaRPr lang="en-US" sz="1200" dirty="0"/>
          </a:p>
        </p:txBody>
      </p:sp>
      <p:pic>
        <p:nvPicPr>
          <p:cNvPr id="9" name="Picture 8">
            <a:extLst>
              <a:ext uri="{FF2B5EF4-FFF2-40B4-BE49-F238E27FC236}">
                <a16:creationId xmlns:a16="http://schemas.microsoft.com/office/drawing/2014/main" id="{3902AF64-D4EA-47D1-A080-B4A8B160FD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43400" y="-9525"/>
            <a:ext cx="3673931" cy="514350"/>
          </a:xfrm>
          <a:prstGeom prst="rect">
            <a:avLst/>
          </a:prstGeom>
        </p:spPr>
      </p:pic>
      <p:pic>
        <p:nvPicPr>
          <p:cNvPr id="4" name="Picture 3">
            <a:extLst>
              <a:ext uri="{FF2B5EF4-FFF2-40B4-BE49-F238E27FC236}">
                <a16:creationId xmlns:a16="http://schemas.microsoft.com/office/drawing/2014/main" id="{1DBD3587-91E0-409B-9463-E11F3A534A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7110" y="504825"/>
            <a:ext cx="4264889" cy="1992282"/>
          </a:xfrm>
          <a:prstGeom prst="rect">
            <a:avLst/>
          </a:prstGeom>
          <a:ln w="15875">
            <a:solidFill>
              <a:srgbClr val="002060"/>
            </a:solidFill>
          </a:ln>
        </p:spPr>
      </p:pic>
      <p:cxnSp>
        <p:nvCxnSpPr>
          <p:cNvPr id="11" name="Straight Connector 10">
            <a:extLst>
              <a:ext uri="{FF2B5EF4-FFF2-40B4-BE49-F238E27FC236}">
                <a16:creationId xmlns:a16="http://schemas.microsoft.com/office/drawing/2014/main" id="{808F78B9-2450-4570-8967-D84B9AC7C450}"/>
              </a:ext>
            </a:extLst>
          </p:cNvPr>
          <p:cNvCxnSpPr/>
          <p:nvPr/>
        </p:nvCxnSpPr>
        <p:spPr>
          <a:xfrm>
            <a:off x="3810000" y="3276600"/>
            <a:ext cx="3048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625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EAA43-80B9-40D8-A75C-44BB63B7691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66800" y="462719"/>
            <a:ext cx="6781800" cy="6285690"/>
          </a:xfrm>
          <a:prstGeom prst="rect">
            <a:avLst/>
          </a:prstGeom>
          <a:ln w="19050">
            <a:solidFill>
              <a:srgbClr val="002060"/>
            </a:solidFill>
          </a:ln>
        </p:spPr>
      </p:pic>
    </p:spTree>
    <p:extLst>
      <p:ext uri="{BB962C8B-B14F-4D97-AF65-F5344CB8AC3E}">
        <p14:creationId xmlns:p14="http://schemas.microsoft.com/office/powerpoint/2010/main" val="376387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990600"/>
          </a:xfrm>
        </p:spPr>
        <p:txBody>
          <a:bodyPr/>
          <a:lstStyle/>
          <a:p>
            <a:r>
              <a:rPr lang="en-US" dirty="0"/>
              <a:t>Moneypuck Era begins (10.4.14)</a:t>
            </a:r>
          </a:p>
        </p:txBody>
      </p:sp>
      <p:sp>
        <p:nvSpPr>
          <p:cNvPr id="3" name="Content Placeholder 2"/>
          <p:cNvSpPr>
            <a:spLocks noGrp="1"/>
          </p:cNvSpPr>
          <p:nvPr>
            <p:ph idx="1"/>
          </p:nvPr>
        </p:nvSpPr>
        <p:spPr>
          <a:xfrm>
            <a:off x="228600" y="1219200"/>
            <a:ext cx="8229600" cy="4876800"/>
          </a:xfrm>
        </p:spPr>
        <p:txBody>
          <a:bodyPr>
            <a:normAutofit/>
          </a:bodyPr>
          <a:lstStyle/>
          <a:p>
            <a:r>
              <a:rPr lang="en-US" sz="2000" dirty="0"/>
              <a:t>This summer, the NHL burst into its information age, poaching statistical gurus and bloggers from their Web sites and paying them to work behind the curtain. The numbers had become more digestible, the information available everywhere. Ignoring it meant falling behind.</a:t>
            </a:r>
          </a:p>
          <a:p>
            <a:endParaRPr lang="en-US" sz="2000" dirty="0"/>
          </a:p>
          <a:p>
            <a:endParaRPr lang="en-US" sz="2000" dirty="0"/>
          </a:p>
        </p:txBody>
      </p:sp>
      <p:sp>
        <p:nvSpPr>
          <p:cNvPr id="5" name="Rectangle 4"/>
          <p:cNvSpPr/>
          <p:nvPr/>
        </p:nvSpPr>
        <p:spPr>
          <a:xfrm>
            <a:off x="5486400" y="3581400"/>
            <a:ext cx="3657600" cy="2062103"/>
          </a:xfrm>
          <a:prstGeom prst="rect">
            <a:avLst/>
          </a:prstGeom>
        </p:spPr>
        <p:txBody>
          <a:bodyPr wrap="square">
            <a:spAutoFit/>
          </a:bodyPr>
          <a:lstStyle/>
          <a:p>
            <a:r>
              <a:rPr lang="en-US" sz="1600" dirty="0"/>
              <a:t>* Edmonton Oilers: Tyler Dellow – mc79hockey.com</a:t>
            </a:r>
          </a:p>
          <a:p>
            <a:r>
              <a:rPr lang="en-US" sz="1600" dirty="0"/>
              <a:t>* Toronto Maple Leafs: Darryl Metcalf – Extraskater.com</a:t>
            </a:r>
          </a:p>
          <a:p>
            <a:r>
              <a:rPr lang="en-US" sz="1600" dirty="0"/>
              <a:t>* </a:t>
            </a:r>
            <a:r>
              <a:rPr lang="en-US" sz="1600" b="1" dirty="0"/>
              <a:t>NJ Devils: Sunny Mehta – pro poker player &amp; hockey stats blogger. First full-time nhl team analytics director</a:t>
            </a:r>
          </a:p>
        </p:txBody>
      </p:sp>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3200400"/>
            <a:ext cx="4572000" cy="3551992"/>
          </a:xfrm>
          <a:prstGeom prst="rect">
            <a:avLst/>
          </a:prstGeom>
          <a:noFill/>
          <a:ln w="9525">
            <a:noFill/>
            <a:miter lim="800000"/>
            <a:headEnd/>
            <a:tailEnd/>
          </a:ln>
          <a:effectLst/>
        </p:spPr>
      </p:pic>
      <p:pic>
        <p:nvPicPr>
          <p:cNvPr id="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0" y="2743200"/>
            <a:ext cx="6827520" cy="533400"/>
          </a:xfrm>
          <a:prstGeom prst="rect">
            <a:avLst/>
          </a:prstGeom>
          <a:noFill/>
          <a:ln w="9525">
            <a:noFill/>
            <a:miter lim="800000"/>
            <a:headEnd/>
            <a:tailEnd/>
          </a:ln>
          <a:effectLst/>
        </p:spPr>
      </p:pic>
      <p:sp>
        <p:nvSpPr>
          <p:cNvPr id="4" name="TextBox 3">
            <a:extLst>
              <a:ext uri="{FF2B5EF4-FFF2-40B4-BE49-F238E27FC236}">
                <a16:creationId xmlns:a16="http://schemas.microsoft.com/office/drawing/2014/main" id="{76E072D5-0E26-4FC3-BFAD-A558834442BC}"/>
              </a:ext>
            </a:extLst>
          </p:cNvPr>
          <p:cNvSpPr txBox="1"/>
          <p:nvPr/>
        </p:nvSpPr>
        <p:spPr>
          <a:xfrm>
            <a:off x="5486400" y="5618024"/>
            <a:ext cx="3429000" cy="1077218"/>
          </a:xfrm>
          <a:prstGeom prst="rect">
            <a:avLst/>
          </a:prstGeom>
          <a:noFill/>
        </p:spPr>
        <p:txBody>
          <a:bodyPr wrap="square" rtlCol="0">
            <a:spAutoFit/>
          </a:bodyPr>
          <a:lstStyle/>
          <a:p>
            <a:r>
              <a:rPr lang="en-US" sz="1600" dirty="0"/>
              <a:t>Left the Devils in Nov. 2017</a:t>
            </a:r>
          </a:p>
          <a:p>
            <a:r>
              <a:rPr lang="en-US" sz="1600" b="0" i="0" dirty="0">
                <a:solidFill>
                  <a:srgbClr val="202122"/>
                </a:solidFill>
                <a:effectLst/>
                <a:latin typeface="Arial" panose="020B0604020202020204" pitchFamily="34" charset="0"/>
              </a:rPr>
              <a:t>Currently the Vice President of Hockey Strategy and Intelligence for the </a:t>
            </a:r>
            <a:r>
              <a:rPr lang="en-US" sz="1600" b="0" i="0" u="none" strike="noStrike" dirty="0">
                <a:solidFill>
                  <a:srgbClr val="0645AD"/>
                </a:solidFill>
                <a:effectLst/>
                <a:latin typeface="Arial" panose="020B0604020202020204" pitchFamily="34" charset="0"/>
                <a:hlinkClick r:id="rId5" tooltip="Florida Panthers"/>
              </a:rPr>
              <a:t>Florida Panthers</a:t>
            </a:r>
            <a:endParaRPr lang="en-US" sz="1600" dirty="0"/>
          </a:p>
        </p:txBody>
      </p:sp>
    </p:spTree>
    <p:extLst>
      <p:ext uri="{BB962C8B-B14F-4D97-AF65-F5344CB8AC3E}">
        <p14:creationId xmlns:p14="http://schemas.microsoft.com/office/powerpoint/2010/main" val="519734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1143000"/>
            <a:ext cx="4761860" cy="3581400"/>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2400" y="152400"/>
            <a:ext cx="6477000" cy="925287"/>
          </a:xfrm>
          <a:prstGeom prst="rect">
            <a:avLst/>
          </a:prstGeom>
        </p:spPr>
      </p:pic>
      <p:sp>
        <p:nvSpPr>
          <p:cNvPr id="6" name="TextBox 5"/>
          <p:cNvSpPr txBox="1"/>
          <p:nvPr/>
        </p:nvSpPr>
        <p:spPr>
          <a:xfrm>
            <a:off x="4800601" y="1274088"/>
            <a:ext cx="4267200" cy="4801314"/>
          </a:xfrm>
          <a:prstGeom prst="rect">
            <a:avLst/>
          </a:prstGeom>
          <a:noFill/>
        </p:spPr>
        <p:txBody>
          <a:bodyPr wrap="square" rtlCol="0">
            <a:spAutoFit/>
          </a:bodyPr>
          <a:lstStyle/>
          <a:p>
            <a:r>
              <a:rPr lang="en-US" dirty="0"/>
              <a:t>Started as in intern in 2014</a:t>
            </a:r>
          </a:p>
          <a:p>
            <a:endParaRPr lang="en-US" dirty="0"/>
          </a:p>
          <a:p>
            <a:r>
              <a:rPr lang="en-US" dirty="0"/>
              <a:t>Attends every game</a:t>
            </a:r>
          </a:p>
          <a:p>
            <a:endParaRPr lang="en-US" dirty="0"/>
          </a:p>
          <a:p>
            <a:r>
              <a:rPr lang="en-US" dirty="0"/>
              <a:t>Delivers video reports to players</a:t>
            </a:r>
          </a:p>
          <a:p>
            <a:endParaRPr lang="en-US" dirty="0"/>
          </a:p>
          <a:p>
            <a:r>
              <a:rPr lang="en-US" dirty="0"/>
              <a:t>Breaks down every penalty</a:t>
            </a:r>
          </a:p>
          <a:p>
            <a:endParaRPr lang="en-US" dirty="0"/>
          </a:p>
          <a:p>
            <a:r>
              <a:rPr lang="en-US" dirty="0"/>
              <a:t>Pre-scouts/analyzes opponents - “Coach Ohashi Stat of the Day”</a:t>
            </a:r>
          </a:p>
          <a:p>
            <a:endParaRPr lang="en-US" dirty="0"/>
          </a:p>
          <a:p>
            <a:r>
              <a:rPr lang="en-US" dirty="0"/>
              <a:t>Ran Caps’ game video-review operation - responsible for calling back two offside goals scored against the Caps in overtime games they eventually won: last year against Boston and this year against Buffalo</a:t>
            </a:r>
          </a:p>
        </p:txBody>
      </p:sp>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04800" y="4800600"/>
            <a:ext cx="3393280" cy="1905000"/>
          </a:xfrm>
          <a:prstGeom prst="rect">
            <a:avLst/>
          </a:prstGeom>
        </p:spPr>
      </p:pic>
    </p:spTree>
    <p:extLst>
      <p:ext uri="{BB962C8B-B14F-4D97-AF65-F5344CB8AC3E}">
        <p14:creationId xmlns:p14="http://schemas.microsoft.com/office/powerpoint/2010/main" val="3057060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217E5-D985-43FD-BB38-704763F0A3D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56319" y="2540233"/>
            <a:ext cx="2743200" cy="723900"/>
          </a:xfrm>
          <a:prstGeom prst="rect">
            <a:avLst/>
          </a:prstGeom>
        </p:spPr>
      </p:pic>
      <p:pic>
        <p:nvPicPr>
          <p:cNvPr id="5" name="Picture 4">
            <a:extLst>
              <a:ext uri="{FF2B5EF4-FFF2-40B4-BE49-F238E27FC236}">
                <a16:creationId xmlns:a16="http://schemas.microsoft.com/office/drawing/2014/main" id="{AC741326-FD4A-406C-89E5-868FDBC0EF9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62600" y="3466723"/>
            <a:ext cx="3124200" cy="3341158"/>
          </a:xfrm>
          <a:prstGeom prst="rect">
            <a:avLst/>
          </a:prstGeom>
        </p:spPr>
      </p:pic>
      <p:pic>
        <p:nvPicPr>
          <p:cNvPr id="6" name="Picture 5">
            <a:extLst>
              <a:ext uri="{FF2B5EF4-FFF2-40B4-BE49-F238E27FC236}">
                <a16:creationId xmlns:a16="http://schemas.microsoft.com/office/drawing/2014/main" id="{D8F9CFFA-FFD9-476F-BE22-0175E0F6B6B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04800" y="387556"/>
            <a:ext cx="4963886" cy="723900"/>
          </a:xfrm>
          <a:prstGeom prst="rect">
            <a:avLst/>
          </a:prstGeom>
        </p:spPr>
      </p:pic>
      <p:pic>
        <p:nvPicPr>
          <p:cNvPr id="7" name="Picture 6">
            <a:extLst>
              <a:ext uri="{FF2B5EF4-FFF2-40B4-BE49-F238E27FC236}">
                <a16:creationId xmlns:a16="http://schemas.microsoft.com/office/drawing/2014/main" id="{B20FD471-3D90-4C67-9625-662C7CA077D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133600" y="1392756"/>
            <a:ext cx="4530811" cy="838200"/>
          </a:xfrm>
          <a:prstGeom prst="rect">
            <a:avLst/>
          </a:prstGeom>
        </p:spPr>
      </p:pic>
      <p:pic>
        <p:nvPicPr>
          <p:cNvPr id="8" name="Picture 7">
            <a:extLst>
              <a:ext uri="{FF2B5EF4-FFF2-40B4-BE49-F238E27FC236}">
                <a16:creationId xmlns:a16="http://schemas.microsoft.com/office/drawing/2014/main" id="{EB28CEF0-B01B-4038-A3A2-AECC27B5C40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04800" y="2273596"/>
            <a:ext cx="4648200" cy="4432004"/>
          </a:xfrm>
          <a:prstGeom prst="rect">
            <a:avLst/>
          </a:prstGeom>
        </p:spPr>
      </p:pic>
    </p:spTree>
    <p:extLst>
      <p:ext uri="{BB962C8B-B14F-4D97-AF65-F5344CB8AC3E}">
        <p14:creationId xmlns:p14="http://schemas.microsoft.com/office/powerpoint/2010/main" val="1190134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990600"/>
          </a:xfrm>
        </p:spPr>
        <p:txBody>
          <a:bodyPr/>
          <a:lstStyle/>
          <a:p>
            <a:r>
              <a:rPr lang="en-US" dirty="0"/>
              <a:t>Hockey Analytics Hires</a:t>
            </a:r>
          </a:p>
        </p:txBody>
      </p:sp>
      <p:sp>
        <p:nvSpPr>
          <p:cNvPr id="3" name="Content Placeholder 2"/>
          <p:cNvSpPr>
            <a:spLocks noGrp="1"/>
          </p:cNvSpPr>
          <p:nvPr>
            <p:ph idx="1"/>
          </p:nvPr>
        </p:nvSpPr>
        <p:spPr>
          <a:xfrm>
            <a:off x="304800" y="1295400"/>
            <a:ext cx="8229600" cy="4876800"/>
          </a:xfrm>
        </p:spPr>
        <p:txBody>
          <a:bodyPr>
            <a:normAutofit fontScale="92500" lnSpcReduction="10000"/>
          </a:bodyPr>
          <a:lstStyle/>
          <a:p>
            <a:r>
              <a:rPr lang="en-US" dirty="0"/>
              <a:t>Toronto – Darryl Metcalf </a:t>
            </a:r>
          </a:p>
          <a:p>
            <a:pPr>
              <a:buNone/>
            </a:pPr>
            <a:r>
              <a:rPr lang="en-US" dirty="0"/>
              <a:t>ExtraSkater.com</a:t>
            </a:r>
          </a:p>
          <a:p>
            <a:pPr>
              <a:buNone/>
            </a:pPr>
            <a:endParaRPr lang="en-US" dirty="0"/>
          </a:p>
          <a:p>
            <a:pPr>
              <a:buNone/>
            </a:pPr>
            <a:r>
              <a:rPr lang="en-US" dirty="0"/>
              <a:t>War-On-Ice.com</a:t>
            </a:r>
          </a:p>
          <a:p>
            <a:pPr>
              <a:buFont typeface="Arial" charset="0"/>
              <a:buChar char="•"/>
            </a:pPr>
            <a:r>
              <a:rPr lang="en-US" dirty="0"/>
              <a:t>Pitt: Sam Ventura</a:t>
            </a:r>
          </a:p>
          <a:p>
            <a:pPr>
              <a:buFont typeface="Arial" charset="0"/>
              <a:buChar char="•"/>
            </a:pPr>
            <a:r>
              <a:rPr lang="en-US" dirty="0"/>
              <a:t>Minn: Andrew Thomas &amp;</a:t>
            </a:r>
          </a:p>
          <a:p>
            <a:pPr>
              <a:buNone/>
            </a:pPr>
            <a:r>
              <a:rPr lang="en-US" dirty="0">
                <a:solidFill>
                  <a:srgbClr val="0000FF"/>
                </a:solidFill>
              </a:rPr>
              <a:t>Alexandra Mandrycky</a:t>
            </a:r>
          </a:p>
          <a:p>
            <a:pPr>
              <a:buNone/>
            </a:pPr>
            <a:endParaRPr lang="en-US" dirty="0"/>
          </a:p>
          <a:p>
            <a:pPr>
              <a:buNone/>
            </a:pPr>
            <a:r>
              <a:rPr lang="en-US" dirty="0"/>
              <a:t>Vegas – Tom Poraszka</a:t>
            </a:r>
          </a:p>
          <a:p>
            <a:pPr>
              <a:buNone/>
            </a:pPr>
            <a:r>
              <a:rPr lang="en-US" dirty="0"/>
              <a:t>GeneralFanager.com</a:t>
            </a:r>
          </a:p>
          <a:p>
            <a:pPr>
              <a:buNone/>
            </a:pPr>
            <a:endParaRPr lang="en-US" dirty="0"/>
          </a:p>
          <a:p>
            <a:pPr>
              <a:buNone/>
            </a:pPr>
            <a:r>
              <a:rPr lang="en-US" dirty="0"/>
              <a:t>Florida – Richard Pollock</a:t>
            </a:r>
          </a:p>
          <a:p>
            <a:pPr>
              <a:buNone/>
            </a:pPr>
            <a:r>
              <a:rPr lang="en-US" dirty="0"/>
              <a:t>IllegalCurve.com</a:t>
            </a:r>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00600" y="1295400"/>
            <a:ext cx="3886200" cy="1371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28160" y="2743200"/>
            <a:ext cx="4663440" cy="38862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161856-1F90-4E7E-AFB9-59711C06F74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19200" y="452273"/>
            <a:ext cx="5297212" cy="6177127"/>
          </a:xfrm>
          <a:prstGeom prst="rect">
            <a:avLst/>
          </a:prstGeom>
          <a:ln w="19050">
            <a:solidFill>
              <a:srgbClr val="002060"/>
            </a:solidFill>
          </a:ln>
        </p:spPr>
      </p:pic>
    </p:spTree>
    <p:extLst>
      <p:ext uri="{BB962C8B-B14F-4D97-AF65-F5344CB8AC3E}">
        <p14:creationId xmlns:p14="http://schemas.microsoft.com/office/powerpoint/2010/main" val="1819814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990600"/>
          </a:xfrm>
        </p:spPr>
        <p:txBody>
          <a:bodyPr/>
          <a:lstStyle/>
          <a:p>
            <a:r>
              <a:rPr lang="en-US" dirty="0"/>
              <a:t>Independent NHL Stat sites</a:t>
            </a:r>
          </a:p>
        </p:txBody>
      </p:sp>
      <p:sp>
        <p:nvSpPr>
          <p:cNvPr id="3" name="Content Placeholder 2"/>
          <p:cNvSpPr>
            <a:spLocks noGrp="1"/>
          </p:cNvSpPr>
          <p:nvPr>
            <p:ph idx="1"/>
          </p:nvPr>
        </p:nvSpPr>
        <p:spPr>
          <a:xfrm>
            <a:off x="152400" y="1447800"/>
            <a:ext cx="8229600" cy="4876800"/>
          </a:xfrm>
        </p:spPr>
        <p:txBody>
          <a:bodyPr/>
          <a:lstStyle/>
          <a:p>
            <a:r>
              <a:rPr lang="en-US" strike="sngStrike" dirty="0"/>
              <a:t>Puck on Net - </a:t>
            </a:r>
            <a:r>
              <a:rPr lang="en-US" i="1" strike="sngStrike" dirty="0">
                <a:hlinkClick r:id="rId3"/>
              </a:rPr>
              <a:t>http://puckon.net</a:t>
            </a:r>
            <a:endParaRPr lang="en-US" i="1" strike="sngStrike" dirty="0"/>
          </a:p>
          <a:p>
            <a:r>
              <a:rPr lang="en-US" strike="sngStrike" dirty="0"/>
              <a:t>Hockey Stats: </a:t>
            </a:r>
            <a:r>
              <a:rPr lang="en-US" u="sng" strike="sngStrike" dirty="0">
                <a:hlinkClick r:id="rId4"/>
              </a:rPr>
              <a:t>http://hockeystats.ca/</a:t>
            </a:r>
            <a:endParaRPr lang="en-US" u="sng" strike="sngStrike" dirty="0"/>
          </a:p>
          <a:p>
            <a:r>
              <a:rPr lang="en-US" dirty="0"/>
              <a:t>Hockey-Reference:  </a:t>
            </a:r>
            <a:r>
              <a:rPr lang="en-US" dirty="0">
                <a:hlinkClick r:id="rId5"/>
              </a:rPr>
              <a:t>www.hockey-reference.com</a:t>
            </a:r>
            <a:endParaRPr lang="en-US" dirty="0"/>
          </a:p>
          <a:p>
            <a:r>
              <a:rPr lang="en-US" dirty="0"/>
              <a:t>Nice Time on Ice: </a:t>
            </a:r>
            <a:r>
              <a:rPr lang="en-US" dirty="0">
                <a:hlinkClick r:id="rId6"/>
              </a:rPr>
              <a:t>http://www.nicetimeonice.com/</a:t>
            </a:r>
            <a:endParaRPr lang="en-US" dirty="0"/>
          </a:p>
          <a:p>
            <a:r>
              <a:rPr lang="en-US" dirty="0"/>
              <a:t>Natural Stat Trick: </a:t>
            </a:r>
            <a:r>
              <a:rPr lang="en-US" dirty="0">
                <a:hlinkClick r:id="rId7"/>
              </a:rPr>
              <a:t>http://naturalstattrick.com/</a:t>
            </a:r>
            <a:endParaRPr lang="en-US" dirty="0"/>
          </a:p>
          <a:p>
            <a:r>
              <a:rPr lang="en-US" strike="sngStrike" dirty="0"/>
              <a:t>Puckalytics:  </a:t>
            </a:r>
            <a:r>
              <a:rPr lang="en-US" u="sng" strike="sngStrike" dirty="0">
                <a:hlinkClick r:id="rId8"/>
              </a:rPr>
              <a:t>http://puckalytics.com/</a:t>
            </a:r>
            <a:r>
              <a:rPr lang="en-US" u="sng" dirty="0"/>
              <a:t> (2017)</a:t>
            </a:r>
            <a:endParaRPr lang="en-US" u="sng" strike="sngStrike" dirty="0"/>
          </a:p>
          <a:p>
            <a:r>
              <a:rPr lang="en-US" strike="sngStrike" dirty="0"/>
              <a:t>War On Ice: </a:t>
            </a:r>
            <a:r>
              <a:rPr lang="en-US" strike="sngStrike" dirty="0">
                <a:hlinkClick r:id="rId9"/>
              </a:rPr>
              <a:t>http://war-on-ice.com</a:t>
            </a:r>
            <a:r>
              <a:rPr lang="en-US" u="sng" dirty="0"/>
              <a:t>(2016)</a:t>
            </a:r>
            <a:endParaRPr lang="en-US" strike="sngStrike" dirty="0"/>
          </a:p>
          <a:p>
            <a:r>
              <a:rPr lang="en-US" strike="sngStrike" dirty="0"/>
              <a:t>Stats.HockeyAnalysis.com - </a:t>
            </a:r>
            <a:r>
              <a:rPr lang="en-US" u="sng" dirty="0"/>
              <a:t>(2017)</a:t>
            </a:r>
            <a:endParaRPr lang="en-US" u="sng" strike="sngStrike" dirty="0"/>
          </a:p>
          <a:p>
            <a:r>
              <a:rPr lang="en-US" strike="sngStrike" dirty="0">
                <a:hlinkClick r:id="rId10"/>
              </a:rPr>
              <a:t>http://stats.hockeyanalysis.com/ratings.php</a:t>
            </a:r>
            <a:endParaRPr lang="en-US" strike="sngStrike" dirty="0"/>
          </a:p>
          <a:p>
            <a:r>
              <a:rPr lang="en-US" strike="sngStrike" dirty="0"/>
              <a:t>Fenwick-Stats </a:t>
            </a:r>
            <a:r>
              <a:rPr lang="en-US" dirty="0"/>
              <a:t>(2018)</a:t>
            </a:r>
          </a:p>
        </p:txBody>
      </p:sp>
      <p:pic>
        <p:nvPicPr>
          <p:cNvPr id="4" name="Picture 3"/>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934200" y="3754755"/>
            <a:ext cx="1752600" cy="30232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533400"/>
            <a:ext cx="6553200" cy="3342132"/>
          </a:xfrm>
          <a:prstGeom prst="rect">
            <a:avLst/>
          </a:prstGeom>
        </p:spPr>
      </p:pic>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90600" y="4343400"/>
            <a:ext cx="6934200" cy="2400301"/>
          </a:xfrm>
          <a:prstGeom prst="rect">
            <a:avLst/>
          </a:prstGeom>
        </p:spPr>
      </p:pic>
    </p:spTree>
    <p:extLst>
      <p:ext uri="{BB962C8B-B14F-4D97-AF65-F5344CB8AC3E}">
        <p14:creationId xmlns:p14="http://schemas.microsoft.com/office/powerpoint/2010/main" val="1829246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800" y="2209800"/>
            <a:ext cx="8473894" cy="4191000"/>
          </a:xfrm>
          <a:prstGeom prst="rect">
            <a:avLst/>
          </a:prstGeom>
          <a:ln w="22225">
            <a:solidFill>
              <a:srgbClr val="0C0658"/>
            </a:solidFill>
          </a:ln>
        </p:spPr>
      </p:pic>
      <p:sp>
        <p:nvSpPr>
          <p:cNvPr id="3" name="TextBox 2"/>
          <p:cNvSpPr txBox="1"/>
          <p:nvPr/>
        </p:nvSpPr>
        <p:spPr>
          <a:xfrm>
            <a:off x="304800" y="685800"/>
            <a:ext cx="8610600" cy="1200329"/>
          </a:xfrm>
          <a:prstGeom prst="rect">
            <a:avLst/>
          </a:prstGeom>
          <a:noFill/>
        </p:spPr>
        <p:txBody>
          <a:bodyPr wrap="square" rtlCol="0">
            <a:spAutoFit/>
          </a:bodyPr>
          <a:lstStyle/>
          <a:p>
            <a:r>
              <a:rPr lang="en-US" dirty="0"/>
              <a:t>Super WOWY – launched March, 2015</a:t>
            </a:r>
          </a:p>
          <a:p>
            <a:r>
              <a:rPr lang="en-US" dirty="0"/>
              <a:t>WOWY = With or Without You: measures what a player's statistics when he is playing with certain teammates, as well as what those same stats look like away from them.</a:t>
            </a:r>
          </a:p>
        </p:txBody>
      </p:sp>
      <p:sp>
        <p:nvSpPr>
          <p:cNvPr id="4" name="Rectangle 3"/>
          <p:cNvSpPr/>
          <p:nvPr/>
        </p:nvSpPr>
        <p:spPr>
          <a:xfrm>
            <a:off x="7239000" y="6493638"/>
            <a:ext cx="1826141" cy="461665"/>
          </a:xfrm>
          <a:prstGeom prst="rect">
            <a:avLst/>
          </a:prstGeom>
        </p:spPr>
        <p:txBody>
          <a:bodyPr wrap="none">
            <a:spAutoFit/>
          </a:bodyPr>
          <a:lstStyle/>
          <a:p>
            <a:r>
              <a:rPr lang="en-US" sz="1200" dirty="0">
                <a:hlinkClick r:id="rId4"/>
              </a:rPr>
              <a:t>http://puckalytics.com/#/</a:t>
            </a:r>
            <a:endParaRPr lang="en-US" sz="1200" dirty="0"/>
          </a:p>
          <a:p>
            <a:endParaRPr lang="en-US" sz="1200" dirty="0"/>
          </a:p>
        </p:txBody>
      </p:sp>
    </p:spTree>
    <p:extLst>
      <p:ext uri="{BB962C8B-B14F-4D97-AF65-F5344CB8AC3E}">
        <p14:creationId xmlns:p14="http://schemas.microsoft.com/office/powerpoint/2010/main" val="2578749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495D31-F3DB-4CAE-9A1D-6C20066F770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0500" y="1295400"/>
            <a:ext cx="8763000" cy="4060579"/>
          </a:xfrm>
          <a:prstGeom prst="rect">
            <a:avLst/>
          </a:prstGeom>
        </p:spPr>
      </p:pic>
    </p:spTree>
    <p:extLst>
      <p:ext uri="{BB962C8B-B14F-4D97-AF65-F5344CB8AC3E}">
        <p14:creationId xmlns:p14="http://schemas.microsoft.com/office/powerpoint/2010/main" val="237478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3C339A-58C9-4ECC-A76D-8B6DA8D8A9B7}"/>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MLS Cup – Western Conf. Finals</a:t>
            </a:r>
          </a:p>
        </p:txBody>
      </p:sp>
      <p:pic>
        <p:nvPicPr>
          <p:cNvPr id="4" name="Picture 3">
            <a:extLst>
              <a:ext uri="{FF2B5EF4-FFF2-40B4-BE49-F238E27FC236}">
                <a16:creationId xmlns:a16="http://schemas.microsoft.com/office/drawing/2014/main" id="{5BADC2A5-B345-4A8C-9889-0666038637F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0600" y="496437"/>
            <a:ext cx="7543800" cy="6248969"/>
          </a:xfrm>
          <a:prstGeom prst="rect">
            <a:avLst/>
          </a:prstGeom>
        </p:spPr>
      </p:pic>
    </p:spTree>
    <p:extLst>
      <p:ext uri="{BB962C8B-B14F-4D97-AF65-F5344CB8AC3E}">
        <p14:creationId xmlns:p14="http://schemas.microsoft.com/office/powerpoint/2010/main" val="2850340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 y="2286000"/>
            <a:ext cx="7382005" cy="396240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557973" y="381000"/>
            <a:ext cx="5485257" cy="1752599"/>
          </a:xfrm>
          <a:prstGeom prst="rect">
            <a:avLst/>
          </a:prstGeom>
        </p:spPr>
      </p:pic>
    </p:spTree>
    <p:extLst>
      <p:ext uri="{BB962C8B-B14F-4D97-AF65-F5344CB8AC3E}">
        <p14:creationId xmlns:p14="http://schemas.microsoft.com/office/powerpoint/2010/main" val="4037112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C45BBE-1688-46CC-96E2-A88F629C39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90700" y="533400"/>
            <a:ext cx="5562600" cy="6118860"/>
          </a:xfrm>
          <a:prstGeom prst="rect">
            <a:avLst/>
          </a:prstGeom>
          <a:ln w="15875">
            <a:solidFill>
              <a:srgbClr val="0C0658"/>
            </a:solidFill>
          </a:ln>
        </p:spPr>
      </p:pic>
      <p:sp>
        <p:nvSpPr>
          <p:cNvPr id="7" name="TextBox 6">
            <a:extLst>
              <a:ext uri="{FF2B5EF4-FFF2-40B4-BE49-F238E27FC236}">
                <a16:creationId xmlns:a16="http://schemas.microsoft.com/office/drawing/2014/main" id="{52ACC2F5-3D56-4E1C-A207-788BC6AB3634}"/>
              </a:ext>
            </a:extLst>
          </p:cNvPr>
          <p:cNvSpPr txBox="1"/>
          <p:nvPr/>
        </p:nvSpPr>
        <p:spPr>
          <a:xfrm>
            <a:off x="6791325" y="71735"/>
            <a:ext cx="2362200" cy="461665"/>
          </a:xfrm>
          <a:prstGeom prst="rect">
            <a:avLst/>
          </a:prstGeom>
          <a:noFill/>
        </p:spPr>
        <p:txBody>
          <a:bodyPr wrap="square">
            <a:spAutoFit/>
          </a:bodyPr>
          <a:lstStyle/>
          <a:p>
            <a:r>
              <a:rPr lang="en-US" sz="1200" dirty="0">
                <a:hlinkClick r:id="rId3"/>
              </a:rPr>
              <a:t>http://www.nicetimeonice.com/</a:t>
            </a:r>
            <a:endParaRPr lang="en-US" sz="1200" dirty="0"/>
          </a:p>
          <a:p>
            <a:endParaRPr lang="en-US" sz="1200" dirty="0"/>
          </a:p>
        </p:txBody>
      </p:sp>
    </p:spTree>
    <p:extLst>
      <p:ext uri="{BB962C8B-B14F-4D97-AF65-F5344CB8AC3E}">
        <p14:creationId xmlns:p14="http://schemas.microsoft.com/office/powerpoint/2010/main" val="653393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NHL.com/Stats ( 2017)</a:t>
            </a:r>
          </a:p>
        </p:txBody>
      </p:sp>
      <p:sp>
        <p:nvSpPr>
          <p:cNvPr id="5" name="Rectangle 4"/>
          <p:cNvSpPr/>
          <p:nvPr/>
        </p:nvSpPr>
        <p:spPr>
          <a:xfrm>
            <a:off x="457200" y="1676400"/>
            <a:ext cx="8382000" cy="646331"/>
          </a:xfrm>
          <a:prstGeom prst="rect">
            <a:avLst/>
          </a:prstGeom>
        </p:spPr>
        <p:txBody>
          <a:bodyPr wrap="square">
            <a:spAutoFit/>
          </a:bodyPr>
          <a:lstStyle/>
          <a:p>
            <a:r>
              <a:rPr lang="en-US" dirty="0">
                <a:solidFill>
                  <a:srgbClr val="111111"/>
                </a:solidFill>
                <a:latin typeface="Roboto"/>
              </a:rPr>
              <a:t>Six years. It took six year to digitize the complete statistical archive of 100 years of hockey. NHL.com/stats has the digits for every NHL game ever played. </a:t>
            </a:r>
            <a:endParaRPr lang="en-US" dirty="0"/>
          </a:p>
        </p:txBody>
      </p:sp>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7987" y="2892582"/>
            <a:ext cx="3783627" cy="2071038"/>
          </a:xfrm>
          <a:prstGeom prst="rect">
            <a:avLst/>
          </a:prstGeom>
        </p:spPr>
      </p:pic>
      <p:pic>
        <p:nvPicPr>
          <p:cNvPr id="3" name="Online Media 2" title="Every. Single. Game. Ever.  NHL.com/Stats">
            <a:hlinkClick r:id="" action="ppaction://media"/>
            <a:extLst>
              <a:ext uri="{FF2B5EF4-FFF2-40B4-BE49-F238E27FC236}">
                <a16:creationId xmlns:a16="http://schemas.microsoft.com/office/drawing/2014/main" id="{EF9AE912-7CC3-49CF-9E40-957627F27E1D}"/>
              </a:ext>
            </a:extLst>
          </p:cNvPr>
          <p:cNvPicPr>
            <a:picLocks noRot="1" noChangeAspect="1"/>
          </p:cNvPicPr>
          <p:nvPr>
            <a:videoFile r:link="rId1"/>
          </p:nvPr>
        </p:nvPicPr>
        <p:blipFill>
          <a:blip r:embed="rId5"/>
          <a:stretch>
            <a:fillRect/>
          </a:stretch>
        </p:blipFill>
        <p:spPr>
          <a:xfrm>
            <a:off x="4572000" y="2895600"/>
            <a:ext cx="4267200" cy="2400300"/>
          </a:xfrm>
          <a:prstGeom prst="rect">
            <a:avLst/>
          </a:prstGeom>
        </p:spPr>
      </p:pic>
    </p:spTree>
    <p:extLst>
      <p:ext uri="{BB962C8B-B14F-4D97-AF65-F5344CB8AC3E}">
        <p14:creationId xmlns:p14="http://schemas.microsoft.com/office/powerpoint/2010/main" val="351380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Traditional stats: Goals | +/- </a:t>
            </a:r>
            <a:br>
              <a:rPr lang="en-US" dirty="0"/>
            </a:br>
            <a:r>
              <a:rPr lang="en-US" dirty="0"/>
              <a:t>Ovie nearly does the unthinkable</a:t>
            </a:r>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6200" y="2605314"/>
            <a:ext cx="4412342" cy="3236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800600" y="2605314"/>
            <a:ext cx="4180115" cy="3338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76200" y="2986314"/>
            <a:ext cx="45720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572000" y="5348514"/>
            <a:ext cx="45720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6673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8D568F-0878-4281-9F70-FCB7586625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2000" y="685800"/>
            <a:ext cx="7315200" cy="5760720"/>
          </a:xfrm>
          <a:prstGeom prst="rect">
            <a:avLst/>
          </a:prstGeom>
          <a:ln w="15875">
            <a:solidFill>
              <a:srgbClr val="FF0000"/>
            </a:solidFill>
          </a:ln>
        </p:spPr>
      </p:pic>
      <p:cxnSp>
        <p:nvCxnSpPr>
          <p:cNvPr id="7" name="Straight Arrow Connector 6">
            <a:extLst>
              <a:ext uri="{FF2B5EF4-FFF2-40B4-BE49-F238E27FC236}">
                <a16:creationId xmlns:a16="http://schemas.microsoft.com/office/drawing/2014/main" id="{09DE9482-09F2-47EF-BD71-517BDA4614A0}"/>
              </a:ext>
            </a:extLst>
          </p:cNvPr>
          <p:cNvCxnSpPr/>
          <p:nvPr/>
        </p:nvCxnSpPr>
        <p:spPr>
          <a:xfrm>
            <a:off x="152400" y="3886200"/>
            <a:ext cx="457200"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99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FB8B8C-0A0B-45E2-9E2D-7744B58DB6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76300" y="685800"/>
            <a:ext cx="7391400" cy="5728335"/>
          </a:xfrm>
          <a:prstGeom prst="rect">
            <a:avLst/>
          </a:prstGeom>
          <a:ln w="15875">
            <a:solidFill>
              <a:srgbClr val="002060"/>
            </a:solidFill>
          </a:ln>
        </p:spPr>
      </p:pic>
    </p:spTree>
    <p:extLst>
      <p:ext uri="{BB962C8B-B14F-4D97-AF65-F5344CB8AC3E}">
        <p14:creationId xmlns:p14="http://schemas.microsoft.com/office/powerpoint/2010/main" val="819629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990600"/>
          </a:xfrm>
        </p:spPr>
        <p:txBody>
          <a:bodyPr>
            <a:normAutofit fontScale="90000"/>
          </a:bodyPr>
          <a:lstStyle/>
          <a:p>
            <a:r>
              <a:rPr lang="en-US" dirty="0"/>
              <a:t>ADVANCED/POSSESSION STATS:</a:t>
            </a:r>
            <a:br>
              <a:rPr lang="en-US" dirty="0"/>
            </a:br>
            <a:r>
              <a:rPr lang="en-US" dirty="0"/>
              <a:t>Corsi – impact of a player on scoring chances</a:t>
            </a:r>
          </a:p>
        </p:txBody>
      </p:sp>
      <p:sp>
        <p:nvSpPr>
          <p:cNvPr id="3" name="Content Placeholder 2"/>
          <p:cNvSpPr>
            <a:spLocks noGrp="1"/>
          </p:cNvSpPr>
          <p:nvPr>
            <p:ph idx="1"/>
          </p:nvPr>
        </p:nvSpPr>
        <p:spPr>
          <a:xfrm>
            <a:off x="457200" y="2362200"/>
            <a:ext cx="8229600" cy="4267200"/>
          </a:xfrm>
        </p:spPr>
        <p:txBody>
          <a:bodyPr/>
          <a:lstStyle/>
          <a:p>
            <a:r>
              <a:rPr lang="en-US" dirty="0"/>
              <a:t>Shot attempts made by a player’s team at even strength while he is on the ice, minus the opponents’ even-strength attempts while he is on ice. </a:t>
            </a:r>
          </a:p>
          <a:p>
            <a:r>
              <a:rPr lang="en-US" dirty="0"/>
              <a:t>Developed by Washington Capitals analytics consultant Tim Barnes.</a:t>
            </a:r>
          </a:p>
          <a:p>
            <a:r>
              <a:rPr lang="en-US" dirty="0"/>
              <a:t>Named for Jim Corsi, the Buffalo Sabres goalie coach in the late 1990s, it is considered an indication of how well a player helps his team possess the puck. In 2015, the Capitals Alex Ovechkin led the league with a plus 23.04 Corsi/60 number (467 total).</a:t>
            </a:r>
          </a:p>
        </p:txBody>
      </p:sp>
    </p:spTree>
    <p:extLst>
      <p:ext uri="{BB962C8B-B14F-4D97-AF65-F5344CB8AC3E}">
        <p14:creationId xmlns:p14="http://schemas.microsoft.com/office/powerpoint/2010/main" val="1592523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Fenwick</a:t>
            </a:r>
          </a:p>
        </p:txBody>
      </p:sp>
      <p:sp>
        <p:nvSpPr>
          <p:cNvPr id="3" name="Content Placeholder 2"/>
          <p:cNvSpPr>
            <a:spLocks noGrp="1"/>
          </p:cNvSpPr>
          <p:nvPr>
            <p:ph idx="1"/>
          </p:nvPr>
        </p:nvSpPr>
        <p:spPr/>
        <p:txBody>
          <a:bodyPr/>
          <a:lstStyle/>
          <a:p>
            <a:r>
              <a:rPr lang="en-US" dirty="0"/>
              <a:t>The same as Corsi, </a:t>
            </a:r>
            <a:r>
              <a:rPr lang="en-US" u="sng" dirty="0"/>
              <a:t>but with blocked shots ex</a:t>
            </a:r>
            <a:r>
              <a:rPr lang="en-US" dirty="0"/>
              <a:t>cluded. Some believe that having a shot blocked is a loss of possession and should not be counted as a positive act. Devised by, and later named for, Matt Fenwick of the blog </a:t>
            </a:r>
            <a:r>
              <a:rPr lang="en-US" dirty="0">
                <a:hlinkClick r:id="rId3" tooltip="Link"/>
              </a:rPr>
              <a:t>Battle of Alberta</a:t>
            </a:r>
            <a:r>
              <a:rPr lang="en-US" dirty="0"/>
              <a:t>, this is another statistic that reflects the value of puck possession. The Cup champion Kings led the N.H.L. four seasons ago in both Corsi and Fenwick. IN 2015, the NY Islanders led the league in Fenwick.</a:t>
            </a:r>
          </a:p>
        </p:txBody>
      </p:sp>
    </p:spTree>
    <p:extLst>
      <p:ext uri="{BB962C8B-B14F-4D97-AF65-F5344CB8AC3E}">
        <p14:creationId xmlns:p14="http://schemas.microsoft.com/office/powerpoint/2010/main" val="1489713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stats</a:t>
            </a:r>
          </a:p>
        </p:txBody>
      </p:sp>
      <p:sp>
        <p:nvSpPr>
          <p:cNvPr id="3" name="Content Placeholder 2"/>
          <p:cNvSpPr>
            <a:spLocks noGrp="1"/>
          </p:cNvSpPr>
          <p:nvPr>
            <p:ph idx="1"/>
          </p:nvPr>
        </p:nvSpPr>
        <p:spPr/>
        <p:txBody>
          <a:bodyPr>
            <a:normAutofit fontScale="70000" lnSpcReduction="20000"/>
          </a:bodyPr>
          <a:lstStyle/>
          <a:p>
            <a:r>
              <a:rPr lang="en-US" b="1" dirty="0"/>
              <a:t>PDO </a:t>
            </a:r>
            <a:r>
              <a:rPr lang="en-US" i="1" dirty="0"/>
              <a:t>The sum of a team’s save percentage and its shooting percentage</a:t>
            </a:r>
            <a:r>
              <a:rPr lang="en-US" dirty="0"/>
              <a:t>, which is based on the number of goals scored out of the number of shots on goal. Named for Brian King’s online handle. He suggested the formula in a comment on a statistics blog using his Internet alias, PDO, the stat is seen as an expression of luck. This statistic regresses strongly to the mean over time. If a team has an early-season PDO more than 100, it has scored (or prevented) more goals than percentages say it should. Almost invariably, such teams fall back to earth; the reverse holds for teams with early PDOs less than 100. The stat can also be used for individuals.</a:t>
            </a:r>
          </a:p>
          <a:p>
            <a:endParaRPr lang="en-US" dirty="0"/>
          </a:p>
          <a:p>
            <a:r>
              <a:rPr lang="en-US" b="1" dirty="0"/>
              <a:t>ZONE STARTS</a:t>
            </a:r>
            <a:r>
              <a:rPr lang="en-US" dirty="0"/>
              <a:t> How often a player starts his shift in a particular zone, and the best indication of how a coach uses a player. In 2015, the Blackhawks star Patrick Kane started 69.8 percent of his shifts in the offensive zone; Rangers center Dominic Moore started just 25.1 percent of his shifts in the offensive zone, reflecting a more defensive role.</a:t>
            </a:r>
          </a:p>
          <a:p>
            <a:endParaRPr lang="en-US" dirty="0"/>
          </a:p>
          <a:p>
            <a:r>
              <a:rPr lang="en-US" b="1" dirty="0"/>
              <a:t>QUAL COMP (QoC)</a:t>
            </a:r>
            <a:r>
              <a:rPr lang="en-US" dirty="0"/>
              <a:t> Quality of competition records the combined Corsi ratings of every opponent a player faces while he is on the ice. It shows whom coaches trust the most against the other team’s best. Defensemen Ryan McDonagh (.095) and Dan Girardi (.092) consistently record the highest QoC figures on the Rangers; in Toronto, it is Dion Phaneuf (.134); with Phoenix, Oliver Ekman-Larsson (.118); in Boston, Zdeno Chara (.097).</a:t>
            </a:r>
          </a:p>
          <a:p>
            <a:endParaRPr lang="en-US" dirty="0"/>
          </a:p>
        </p:txBody>
      </p:sp>
    </p:spTree>
    <p:extLst>
      <p:ext uri="{BB962C8B-B14F-4D97-AF65-F5344CB8AC3E}">
        <p14:creationId xmlns:p14="http://schemas.microsoft.com/office/powerpoint/2010/main" val="568417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pez-goalies-1">
            <a:extLst>
              <a:ext uri="{FF2B5EF4-FFF2-40B4-BE49-F238E27FC236}">
                <a16:creationId xmlns:a16="http://schemas.microsoft.com/office/drawing/2014/main" id="{6BBBC89F-6558-49AF-8FD9-FBE06E80044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08325" y="175912"/>
            <a:ext cx="5959475" cy="6506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7C745C-1B93-403F-AEA4-82B5125B5261}"/>
              </a:ext>
            </a:extLst>
          </p:cNvPr>
          <p:cNvSpPr/>
          <p:nvPr/>
        </p:nvSpPr>
        <p:spPr>
          <a:xfrm>
            <a:off x="228600" y="533400"/>
            <a:ext cx="2362200" cy="3970318"/>
          </a:xfrm>
          <a:prstGeom prst="rect">
            <a:avLst/>
          </a:prstGeom>
        </p:spPr>
        <p:txBody>
          <a:bodyPr wrap="square">
            <a:spAutoFit/>
          </a:bodyPr>
          <a:lstStyle/>
          <a:p>
            <a:r>
              <a:rPr lang="en-US" dirty="0">
                <a:solidFill>
                  <a:srgbClr val="222222"/>
                </a:solidFill>
                <a:latin typeface="Calibri" panose="020F0502020204030204" pitchFamily="34" charset="0"/>
                <a:cs typeface="Calibri" panose="020F0502020204030204" pitchFamily="34" charset="0"/>
              </a:rPr>
              <a:t>If you pull the goalie with two and a half minutes to go, you have a 19 to 20 percent chance of tying the game,” Morrison said when we called him last month. If a coach waits until the minute mark, the chances drop to 17 percent.</a:t>
            </a:r>
          </a:p>
          <a:p>
            <a:r>
              <a:rPr lang="en-US" dirty="0">
                <a:solidFill>
                  <a:srgbClr val="222222"/>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Stanford Ph.D. Donald Morrison, 1976</a:t>
            </a:r>
          </a:p>
        </p:txBody>
      </p:sp>
    </p:spTree>
    <p:extLst>
      <p:ext uri="{BB962C8B-B14F-4D97-AF65-F5344CB8AC3E}">
        <p14:creationId xmlns:p14="http://schemas.microsoft.com/office/powerpoint/2010/main" val="903897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3C339A-58C9-4ECC-A76D-8B6DA8D8A9B7}"/>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MLS Cup – Eastern Conf. Finals</a:t>
            </a:r>
          </a:p>
        </p:txBody>
      </p:sp>
      <p:pic>
        <p:nvPicPr>
          <p:cNvPr id="4" name="Picture 3">
            <a:extLst>
              <a:ext uri="{FF2B5EF4-FFF2-40B4-BE49-F238E27FC236}">
                <a16:creationId xmlns:a16="http://schemas.microsoft.com/office/drawing/2014/main" id="{B4F2F2B5-63AA-4A86-B953-D11E31DF942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533400"/>
            <a:ext cx="7315200" cy="6096000"/>
          </a:xfrm>
          <a:prstGeom prst="rect">
            <a:avLst/>
          </a:prstGeom>
        </p:spPr>
      </p:pic>
    </p:spTree>
    <p:extLst>
      <p:ext uri="{BB962C8B-B14F-4D97-AF65-F5344CB8AC3E}">
        <p14:creationId xmlns:p14="http://schemas.microsoft.com/office/powerpoint/2010/main" val="2048040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97701" y="0"/>
            <a:ext cx="6017699" cy="6762142"/>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33600" y="2819400"/>
            <a:ext cx="6781800" cy="3814762"/>
          </a:xfrm>
          <a:prstGeom prst="rect">
            <a:avLst/>
          </a:prstGeom>
        </p:spPr>
      </p:pic>
      <p:sp>
        <p:nvSpPr>
          <p:cNvPr id="2" name="TextBox 1"/>
          <p:cNvSpPr txBox="1"/>
          <p:nvPr/>
        </p:nvSpPr>
        <p:spPr>
          <a:xfrm>
            <a:off x="228600" y="609600"/>
            <a:ext cx="2743200" cy="1754326"/>
          </a:xfrm>
          <a:prstGeom prst="rect">
            <a:avLst/>
          </a:prstGeom>
          <a:noFill/>
        </p:spPr>
        <p:txBody>
          <a:bodyPr wrap="square" rtlCol="0">
            <a:spAutoFit/>
          </a:bodyPr>
          <a:lstStyle/>
          <a:p>
            <a:r>
              <a:rPr lang="en-US" u="sng" dirty="0"/>
              <a:t>Youth Movement</a:t>
            </a:r>
          </a:p>
          <a:p>
            <a:r>
              <a:rPr lang="en-US" dirty="0"/>
              <a:t>10.12.2016 – Auston Matthews – Age 19</a:t>
            </a:r>
          </a:p>
          <a:p>
            <a:r>
              <a:rPr lang="en-US" dirty="0"/>
              <a:t>First player to score 4 goals in NHL Debut</a:t>
            </a:r>
          </a:p>
          <a:p>
            <a:r>
              <a:rPr lang="en-US" dirty="0"/>
              <a:t>#1 Draft Choice - 2016</a:t>
            </a:r>
          </a:p>
        </p:txBody>
      </p:sp>
      <p:sp>
        <p:nvSpPr>
          <p:cNvPr id="3" name="Rectangle 2"/>
          <p:cNvSpPr/>
          <p:nvPr/>
        </p:nvSpPr>
        <p:spPr>
          <a:xfrm>
            <a:off x="152400" y="5859490"/>
            <a:ext cx="1828800" cy="900246"/>
          </a:xfrm>
          <a:prstGeom prst="rect">
            <a:avLst/>
          </a:prstGeom>
        </p:spPr>
        <p:txBody>
          <a:bodyPr wrap="square">
            <a:spAutoFit/>
          </a:bodyPr>
          <a:lstStyle/>
          <a:p>
            <a:r>
              <a:rPr lang="en-US" sz="1050" dirty="0">
                <a:hlinkClick r:id="rId5"/>
              </a:rPr>
              <a:t>https://www.nhl.com/news/auston-matthews-scores-in-first-nhl-game/c-282598312</a:t>
            </a:r>
            <a:endParaRPr lang="en-US" sz="1050" dirty="0"/>
          </a:p>
          <a:p>
            <a:endParaRPr lang="en-US" sz="1050" dirty="0"/>
          </a:p>
        </p:txBody>
      </p:sp>
      <p:sp>
        <p:nvSpPr>
          <p:cNvPr id="6" name="Down Arrow 5"/>
          <p:cNvSpPr/>
          <p:nvPr/>
        </p:nvSpPr>
        <p:spPr>
          <a:xfrm>
            <a:off x="1447800" y="6418205"/>
            <a:ext cx="228600" cy="341531"/>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950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152400"/>
            <a:ext cx="5105400" cy="1388877"/>
          </a:xfrm>
          <a:prstGeom prst="rect">
            <a:avLst/>
          </a:prstGeom>
        </p:spPr>
      </p:pic>
      <p:sp>
        <p:nvSpPr>
          <p:cNvPr id="6" name="TextBox 5"/>
          <p:cNvSpPr txBox="1"/>
          <p:nvPr/>
        </p:nvSpPr>
        <p:spPr>
          <a:xfrm>
            <a:off x="5486400" y="385173"/>
            <a:ext cx="2819400" cy="923330"/>
          </a:xfrm>
          <a:prstGeom prst="rect">
            <a:avLst/>
          </a:prstGeom>
          <a:noFill/>
        </p:spPr>
        <p:txBody>
          <a:bodyPr wrap="square" rtlCol="0">
            <a:spAutoFit/>
          </a:bodyPr>
          <a:lstStyle/>
          <a:p>
            <a:r>
              <a:rPr lang="en-US" dirty="0"/>
              <a:t>2016-2017</a:t>
            </a:r>
          </a:p>
          <a:p>
            <a:r>
              <a:rPr lang="en-US" dirty="0"/>
              <a:t>Game 1: 4 goals Games 2-25: 7 goals</a:t>
            </a:r>
          </a:p>
        </p:txBody>
      </p:sp>
      <p:pic>
        <p:nvPicPr>
          <p:cNvPr id="5" name="Picture 4">
            <a:extLst>
              <a:ext uri="{FF2B5EF4-FFF2-40B4-BE49-F238E27FC236}">
                <a16:creationId xmlns:a16="http://schemas.microsoft.com/office/drawing/2014/main" id="{32510413-D5C6-4B10-AAA3-7E083ABC6D0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40232" y="1676400"/>
            <a:ext cx="6218031" cy="1671824"/>
          </a:xfrm>
          <a:prstGeom prst="rect">
            <a:avLst/>
          </a:prstGeom>
        </p:spPr>
      </p:pic>
      <p:pic>
        <p:nvPicPr>
          <p:cNvPr id="7" name="Picture 6">
            <a:extLst>
              <a:ext uri="{FF2B5EF4-FFF2-40B4-BE49-F238E27FC236}">
                <a16:creationId xmlns:a16="http://schemas.microsoft.com/office/drawing/2014/main" id="{92B7604B-A5C8-456D-B1FE-4AD504E4991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40232" y="3441290"/>
            <a:ext cx="7327368" cy="1648096"/>
          </a:xfrm>
          <a:prstGeom prst="rect">
            <a:avLst/>
          </a:prstGeom>
        </p:spPr>
      </p:pic>
      <p:pic>
        <p:nvPicPr>
          <p:cNvPr id="9" name="Picture 8">
            <a:extLst>
              <a:ext uri="{FF2B5EF4-FFF2-40B4-BE49-F238E27FC236}">
                <a16:creationId xmlns:a16="http://schemas.microsoft.com/office/drawing/2014/main" id="{164FED33-0A23-43BE-8FDB-8066E0CE5C3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40231" y="5064805"/>
            <a:ext cx="8230489" cy="1640795"/>
          </a:xfrm>
          <a:prstGeom prst="rect">
            <a:avLst/>
          </a:prstGeom>
        </p:spPr>
      </p:pic>
      <p:sp>
        <p:nvSpPr>
          <p:cNvPr id="3" name="Rectangle 2">
            <a:extLst>
              <a:ext uri="{FF2B5EF4-FFF2-40B4-BE49-F238E27FC236}">
                <a16:creationId xmlns:a16="http://schemas.microsoft.com/office/drawing/2014/main" id="{C7BD68EA-8D74-43EE-B0F6-6CFD9B96AF3A}"/>
              </a:ext>
            </a:extLst>
          </p:cNvPr>
          <p:cNvSpPr/>
          <p:nvPr/>
        </p:nvSpPr>
        <p:spPr>
          <a:xfrm>
            <a:off x="2765456" y="2743200"/>
            <a:ext cx="228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5D90536-88D7-4285-8421-5610DCD115A2}"/>
              </a:ext>
            </a:extLst>
          </p:cNvPr>
          <p:cNvSpPr/>
          <p:nvPr/>
        </p:nvSpPr>
        <p:spPr>
          <a:xfrm>
            <a:off x="2743200" y="4419599"/>
            <a:ext cx="250856" cy="192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4E48965-AAA0-4125-9B5A-16EA2AC41429}"/>
              </a:ext>
            </a:extLst>
          </p:cNvPr>
          <p:cNvSpPr/>
          <p:nvPr/>
        </p:nvSpPr>
        <p:spPr>
          <a:xfrm>
            <a:off x="4092544" y="4419600"/>
            <a:ext cx="250856" cy="192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7281A8B-79CB-4D8A-8604-CF3AF965B0EC}"/>
              </a:ext>
            </a:extLst>
          </p:cNvPr>
          <p:cNvSpPr/>
          <p:nvPr/>
        </p:nvSpPr>
        <p:spPr>
          <a:xfrm>
            <a:off x="6629400" y="4419601"/>
            <a:ext cx="316968" cy="192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3DFAEB-0491-4027-8237-6138C0389DC5}"/>
              </a:ext>
            </a:extLst>
          </p:cNvPr>
          <p:cNvSpPr/>
          <p:nvPr/>
        </p:nvSpPr>
        <p:spPr>
          <a:xfrm>
            <a:off x="4864632" y="4419600"/>
            <a:ext cx="926568" cy="19258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4190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0" y="6218888"/>
            <a:ext cx="3660041" cy="646331"/>
          </a:xfrm>
          <a:prstGeom prst="rect">
            <a:avLst/>
          </a:prstGeom>
        </p:spPr>
        <p:txBody>
          <a:bodyPr wrap="none">
            <a:spAutoFit/>
          </a:bodyPr>
          <a:lstStyle/>
          <a:p>
            <a:r>
              <a:rPr lang="en-US" dirty="0">
                <a:hlinkClick r:id="rId3"/>
              </a:rPr>
              <a:t>http://www.hockey-reference.com/</a:t>
            </a:r>
            <a:endParaRPr lang="en-US" dirty="0"/>
          </a:p>
          <a:p>
            <a:endParaRPr lang="en-US" dirty="0"/>
          </a:p>
        </p:txBody>
      </p:sp>
      <p:sp>
        <p:nvSpPr>
          <p:cNvPr id="4" name="Rectangle 3"/>
          <p:cNvSpPr/>
          <p:nvPr/>
        </p:nvSpPr>
        <p:spPr>
          <a:xfrm>
            <a:off x="152400" y="6059269"/>
            <a:ext cx="4572000" cy="646331"/>
          </a:xfrm>
          <a:prstGeom prst="rect">
            <a:avLst/>
          </a:prstGeom>
        </p:spPr>
        <p:txBody>
          <a:bodyPr>
            <a:spAutoFit/>
          </a:bodyPr>
          <a:lstStyle/>
          <a:p>
            <a:r>
              <a:rPr lang="en-US" dirty="0">
                <a:hlinkClick r:id="rId4"/>
              </a:rPr>
              <a:t>https://www.hockey-reference.com/play-index/ppbp_finder.cgi</a:t>
            </a:r>
            <a:endParaRPr lang="en-US" dirty="0"/>
          </a:p>
        </p:txBody>
      </p:sp>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04800" y="533400"/>
            <a:ext cx="8382000" cy="4482042"/>
          </a:xfrm>
          <a:prstGeom prst="rect">
            <a:avLst/>
          </a:prstGeom>
        </p:spPr>
      </p:pic>
      <p:sp>
        <p:nvSpPr>
          <p:cNvPr id="6" name="Down Arrow 5"/>
          <p:cNvSpPr/>
          <p:nvPr/>
        </p:nvSpPr>
        <p:spPr>
          <a:xfrm>
            <a:off x="4381500" y="6382434"/>
            <a:ext cx="228600" cy="34153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2537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4C8E9-A892-4138-9602-5A0C2EE43DD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2400" y="685800"/>
            <a:ext cx="8841659" cy="5029200"/>
          </a:xfrm>
          <a:prstGeom prst="rect">
            <a:avLst/>
          </a:prstGeom>
        </p:spPr>
      </p:pic>
    </p:spTree>
    <p:extLst>
      <p:ext uri="{BB962C8B-B14F-4D97-AF65-F5344CB8AC3E}">
        <p14:creationId xmlns:p14="http://schemas.microsoft.com/office/powerpoint/2010/main" val="3105286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228600"/>
            <a:ext cx="8604986" cy="990600"/>
          </a:xfrm>
        </p:spPr>
        <p:txBody>
          <a:bodyPr>
            <a:normAutofit/>
          </a:bodyPr>
          <a:lstStyle/>
          <a:p>
            <a:r>
              <a:rPr lang="en-US" dirty="0"/>
              <a:t>2018-2019 Advanced/Possession Stats</a:t>
            </a:r>
          </a:p>
        </p:txBody>
      </p:sp>
      <p:pic>
        <p:nvPicPr>
          <p:cNvPr id="4" name="Picture 3">
            <a:extLst>
              <a:ext uri="{FF2B5EF4-FFF2-40B4-BE49-F238E27FC236}">
                <a16:creationId xmlns:a16="http://schemas.microsoft.com/office/drawing/2014/main" id="{DAE7C7D1-8F91-426C-8320-C7415FA7A66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3075" y="1219200"/>
            <a:ext cx="8944680" cy="5029200"/>
          </a:xfrm>
          <a:prstGeom prst="rect">
            <a:avLst/>
          </a:prstGeom>
        </p:spPr>
      </p:pic>
      <p:sp>
        <p:nvSpPr>
          <p:cNvPr id="6" name="Rectangle 5">
            <a:extLst>
              <a:ext uri="{FF2B5EF4-FFF2-40B4-BE49-F238E27FC236}">
                <a16:creationId xmlns:a16="http://schemas.microsoft.com/office/drawing/2014/main" id="{BBF803E4-B619-4A49-BFEB-B4CA99947A0A}"/>
              </a:ext>
            </a:extLst>
          </p:cNvPr>
          <p:cNvSpPr/>
          <p:nvPr/>
        </p:nvSpPr>
        <p:spPr>
          <a:xfrm>
            <a:off x="1981200" y="2438400"/>
            <a:ext cx="2286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4FE6348-8EC1-4271-BBD7-93132F4B8A03}"/>
              </a:ext>
            </a:extLst>
          </p:cNvPr>
          <p:cNvSpPr/>
          <p:nvPr/>
        </p:nvSpPr>
        <p:spPr>
          <a:xfrm>
            <a:off x="1981200" y="4267200"/>
            <a:ext cx="228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904F797-FAF7-403C-A0C9-13936CDC534E}"/>
              </a:ext>
            </a:extLst>
          </p:cNvPr>
          <p:cNvSpPr/>
          <p:nvPr/>
        </p:nvSpPr>
        <p:spPr>
          <a:xfrm>
            <a:off x="1981200" y="38862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D8F265-261E-47CA-B4A6-D2C6AEAF7370}"/>
              </a:ext>
            </a:extLst>
          </p:cNvPr>
          <p:cNvSpPr/>
          <p:nvPr/>
        </p:nvSpPr>
        <p:spPr>
          <a:xfrm>
            <a:off x="1981200" y="57912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33C13C5-D129-4CE7-B343-A29E10722AA2}"/>
              </a:ext>
            </a:extLst>
          </p:cNvPr>
          <p:cNvSpPr txBox="1"/>
          <p:nvPr/>
        </p:nvSpPr>
        <p:spPr>
          <a:xfrm>
            <a:off x="93075" y="6397214"/>
            <a:ext cx="1662635" cy="261610"/>
          </a:xfrm>
          <a:prstGeom prst="rect">
            <a:avLst/>
          </a:prstGeom>
          <a:noFill/>
        </p:spPr>
        <p:txBody>
          <a:bodyPr wrap="none" rtlCol="0">
            <a:spAutoFit/>
          </a:bodyPr>
          <a:lstStyle/>
          <a:p>
            <a:r>
              <a:rPr lang="en-US" sz="1100" dirty="0"/>
              <a:t>Top 20: CAR (8), SJ (4)</a:t>
            </a:r>
          </a:p>
        </p:txBody>
      </p:sp>
    </p:spTree>
    <p:extLst>
      <p:ext uri="{BB962C8B-B14F-4D97-AF65-F5344CB8AC3E}">
        <p14:creationId xmlns:p14="http://schemas.microsoft.com/office/powerpoint/2010/main" val="1799221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a:cxnSpLocks/>
          </p:cNvCxnSpPr>
          <p:nvPr/>
        </p:nvCxnSpPr>
        <p:spPr>
          <a:xfrm>
            <a:off x="609600" y="2897188"/>
            <a:ext cx="68580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2A68B69-B353-4BD1-8090-A7394194196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91771" y="472410"/>
            <a:ext cx="7449457" cy="5913179"/>
          </a:xfrm>
          <a:prstGeom prst="rect">
            <a:avLst/>
          </a:prstGeom>
        </p:spPr>
      </p:pic>
      <p:cxnSp>
        <p:nvCxnSpPr>
          <p:cNvPr id="9" name="Straight Arrow Connector 8">
            <a:extLst>
              <a:ext uri="{FF2B5EF4-FFF2-40B4-BE49-F238E27FC236}">
                <a16:creationId xmlns:a16="http://schemas.microsoft.com/office/drawing/2014/main" id="{E7124DC0-F48B-474B-8B52-481F1ACAC2B2}"/>
              </a:ext>
            </a:extLst>
          </p:cNvPr>
          <p:cNvCxnSpPr>
            <a:cxnSpLocks/>
          </p:cNvCxnSpPr>
          <p:nvPr/>
        </p:nvCxnSpPr>
        <p:spPr>
          <a:xfrm>
            <a:off x="685800" y="6019800"/>
            <a:ext cx="68580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C41C847-D0C0-434E-A7F0-C7E0F010D5CC}"/>
              </a:ext>
            </a:extLst>
          </p:cNvPr>
          <p:cNvSpPr/>
          <p:nvPr/>
        </p:nvSpPr>
        <p:spPr>
          <a:xfrm>
            <a:off x="4572000" y="2819401"/>
            <a:ext cx="1295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263326D-905C-4BCF-9B04-FEE5DF4625E3}"/>
              </a:ext>
            </a:extLst>
          </p:cNvPr>
          <p:cNvSpPr/>
          <p:nvPr/>
        </p:nvSpPr>
        <p:spPr>
          <a:xfrm>
            <a:off x="4572000" y="5943599"/>
            <a:ext cx="1295400" cy="2285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91FF2F-EEB3-4C6A-B27A-0676B9682D4B}"/>
              </a:ext>
            </a:extLst>
          </p:cNvPr>
          <p:cNvSpPr/>
          <p:nvPr/>
        </p:nvSpPr>
        <p:spPr>
          <a:xfrm>
            <a:off x="3200400" y="2819400"/>
            <a:ext cx="304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AB87F95-1134-41D8-BDFB-09161AB5961B}"/>
              </a:ext>
            </a:extLst>
          </p:cNvPr>
          <p:cNvSpPr/>
          <p:nvPr/>
        </p:nvSpPr>
        <p:spPr>
          <a:xfrm>
            <a:off x="3200400" y="5943599"/>
            <a:ext cx="304800" cy="228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439E84EB-451F-43FC-9669-CE0B4FABF662}"/>
              </a:ext>
            </a:extLst>
          </p:cNvPr>
          <p:cNvSpPr>
            <a:spLocks noGrp="1"/>
          </p:cNvSpPr>
          <p:nvPr>
            <p:ph type="title"/>
          </p:nvPr>
        </p:nvSpPr>
        <p:spPr>
          <a:xfrm>
            <a:off x="228600" y="-304800"/>
            <a:ext cx="8229600" cy="990600"/>
          </a:xfrm>
        </p:spPr>
        <p:txBody>
          <a:bodyPr>
            <a:normAutofit/>
          </a:bodyPr>
          <a:lstStyle/>
          <a:p>
            <a:r>
              <a:rPr lang="en-US" sz="2400" dirty="0">
                <a:solidFill>
                  <a:schemeClr val="bg1"/>
                </a:solidFill>
              </a:rPr>
              <a:t>2017-2018 Reg. Season Stats</a:t>
            </a:r>
          </a:p>
        </p:txBody>
      </p:sp>
    </p:spTree>
    <p:extLst>
      <p:ext uri="{BB962C8B-B14F-4D97-AF65-F5344CB8AC3E}">
        <p14:creationId xmlns:p14="http://schemas.microsoft.com/office/powerpoint/2010/main" val="402708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28600" y="228600"/>
            <a:ext cx="8229600" cy="990600"/>
          </a:xfrm>
        </p:spPr>
        <p:txBody>
          <a:bodyPr/>
          <a:lstStyle/>
          <a:p>
            <a:r>
              <a:rPr lang="en-US" dirty="0"/>
              <a:t>2017-2018 Playoff Stats</a:t>
            </a:r>
          </a:p>
        </p:txBody>
      </p:sp>
      <p:sp>
        <p:nvSpPr>
          <p:cNvPr id="10" name="Rectangle 9"/>
          <p:cNvSpPr/>
          <p:nvPr/>
        </p:nvSpPr>
        <p:spPr>
          <a:xfrm>
            <a:off x="1676400" y="6350913"/>
            <a:ext cx="6934200" cy="430887"/>
          </a:xfrm>
          <a:prstGeom prst="rect">
            <a:avLst/>
          </a:prstGeom>
        </p:spPr>
        <p:txBody>
          <a:bodyPr wrap="square">
            <a:spAutoFit/>
          </a:bodyPr>
          <a:lstStyle/>
          <a:p>
            <a:r>
              <a:rPr lang="en-US" sz="1100" dirty="0">
                <a:hlinkClick r:id="rId3"/>
              </a:rPr>
              <a:t>http://puckon.net/corsi.php?s=2018-03-01&amp;e=2018-07-01&amp;f=0&amp;ld=1&amp;l=82&amp;p=2</a:t>
            </a:r>
            <a:endParaRPr lang="en-US" sz="1100" dirty="0"/>
          </a:p>
          <a:p>
            <a:endParaRPr lang="en-US" sz="1100" dirty="0"/>
          </a:p>
        </p:txBody>
      </p:sp>
      <p:pic>
        <p:nvPicPr>
          <p:cNvPr id="2" name="Picture 1">
            <a:extLst>
              <a:ext uri="{FF2B5EF4-FFF2-40B4-BE49-F238E27FC236}">
                <a16:creationId xmlns:a16="http://schemas.microsoft.com/office/drawing/2014/main" id="{D848DED8-3E49-4044-8AC9-98F37C67B2D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1336" y="1524000"/>
            <a:ext cx="8668325" cy="4495800"/>
          </a:xfrm>
          <a:prstGeom prst="rect">
            <a:avLst/>
          </a:prstGeom>
          <a:ln w="19050">
            <a:solidFill>
              <a:srgbClr val="0C0658"/>
            </a:solidFill>
          </a:ln>
        </p:spPr>
      </p:pic>
      <p:sp>
        <p:nvSpPr>
          <p:cNvPr id="5" name="Rectangle 4">
            <a:extLst>
              <a:ext uri="{FF2B5EF4-FFF2-40B4-BE49-F238E27FC236}">
                <a16:creationId xmlns:a16="http://schemas.microsoft.com/office/drawing/2014/main" id="{141732D6-DA46-4383-9478-203029E11361}"/>
              </a:ext>
            </a:extLst>
          </p:cNvPr>
          <p:cNvSpPr/>
          <p:nvPr/>
        </p:nvSpPr>
        <p:spPr>
          <a:xfrm>
            <a:off x="2286000" y="2895600"/>
            <a:ext cx="304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8095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0558" y="1447800"/>
            <a:ext cx="8814842" cy="4953000"/>
          </a:xfrm>
          <a:prstGeom prst="rect">
            <a:avLst/>
          </a:prstGeom>
        </p:spPr>
      </p:pic>
      <p:sp>
        <p:nvSpPr>
          <p:cNvPr id="3" name="Title 1"/>
          <p:cNvSpPr>
            <a:spLocks noGrp="1"/>
          </p:cNvSpPr>
          <p:nvPr>
            <p:ph type="title"/>
          </p:nvPr>
        </p:nvSpPr>
        <p:spPr>
          <a:xfrm>
            <a:off x="228600" y="228600"/>
            <a:ext cx="8604986" cy="990600"/>
          </a:xfrm>
        </p:spPr>
        <p:txBody>
          <a:bodyPr>
            <a:normAutofit/>
          </a:bodyPr>
          <a:lstStyle/>
          <a:p>
            <a:r>
              <a:rPr lang="en-US" dirty="0"/>
              <a:t>Adjustments to Corsi-Fenwick</a:t>
            </a:r>
          </a:p>
        </p:txBody>
      </p:sp>
      <p:cxnSp>
        <p:nvCxnSpPr>
          <p:cNvPr id="5" name="Straight Connector 4">
            <a:extLst>
              <a:ext uri="{FF2B5EF4-FFF2-40B4-BE49-F238E27FC236}">
                <a16:creationId xmlns:a16="http://schemas.microsoft.com/office/drawing/2014/main" id="{CF47BFA8-E65A-4BDB-8D76-5A4A87510B6B}"/>
              </a:ext>
            </a:extLst>
          </p:cNvPr>
          <p:cNvCxnSpPr/>
          <p:nvPr/>
        </p:nvCxnSpPr>
        <p:spPr>
          <a:xfrm>
            <a:off x="3048000" y="3352800"/>
            <a:ext cx="5867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803CB2-2047-4455-B94B-9EED393907A8}"/>
              </a:ext>
            </a:extLst>
          </p:cNvPr>
          <p:cNvCxnSpPr/>
          <p:nvPr/>
        </p:nvCxnSpPr>
        <p:spPr>
          <a:xfrm>
            <a:off x="152400" y="4953000"/>
            <a:ext cx="5867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54463D-457A-4886-813C-10F8FDB416B3}"/>
              </a:ext>
            </a:extLst>
          </p:cNvPr>
          <p:cNvCxnSpPr/>
          <p:nvPr/>
        </p:nvCxnSpPr>
        <p:spPr>
          <a:xfrm>
            <a:off x="152400" y="5638800"/>
            <a:ext cx="5867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166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 y="590550"/>
            <a:ext cx="7848600" cy="5886450"/>
          </a:xfrm>
          <a:prstGeom prst="rect">
            <a:avLst/>
          </a:prstGeom>
        </p:spPr>
      </p:pic>
      <p:sp>
        <p:nvSpPr>
          <p:cNvPr id="5" name="Rectangle 4"/>
          <p:cNvSpPr/>
          <p:nvPr/>
        </p:nvSpPr>
        <p:spPr>
          <a:xfrm>
            <a:off x="4495800" y="6553200"/>
            <a:ext cx="4572000" cy="261610"/>
          </a:xfrm>
          <a:prstGeom prst="rect">
            <a:avLst/>
          </a:prstGeom>
        </p:spPr>
        <p:txBody>
          <a:bodyPr>
            <a:spAutoFit/>
          </a:bodyPr>
          <a:lstStyle/>
          <a:p>
            <a:r>
              <a:rPr lang="en-US" sz="1100" dirty="0">
                <a:hlinkClick r:id="rId4"/>
              </a:rPr>
              <a:t>http://www.hockeyabstract.com/playerusagecharts</a:t>
            </a:r>
            <a:endParaRPr lang="en-US" sz="1100" dirty="0"/>
          </a:p>
        </p:txBody>
      </p:sp>
    </p:spTree>
    <p:extLst>
      <p:ext uri="{BB962C8B-B14F-4D97-AF65-F5344CB8AC3E}">
        <p14:creationId xmlns:p14="http://schemas.microsoft.com/office/powerpoint/2010/main" val="2018201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3EAD-5537-4899-BBA3-43E21E767BA0}"/>
              </a:ext>
            </a:extLst>
          </p:cNvPr>
          <p:cNvSpPr>
            <a:spLocks noGrp="1"/>
          </p:cNvSpPr>
          <p:nvPr>
            <p:ph type="title"/>
          </p:nvPr>
        </p:nvSpPr>
        <p:spPr/>
        <p:txBody>
          <a:bodyPr>
            <a:noAutofit/>
          </a:bodyPr>
          <a:lstStyle/>
          <a:p>
            <a:r>
              <a:rPr lang="en-US" sz="1800" dirty="0"/>
              <a:t>Breakout - </a:t>
            </a:r>
            <a:r>
              <a:rPr lang="en-US" sz="1800" dirty="0">
                <a:hlinkClick r:id="rId3"/>
              </a:rPr>
              <a:t>http://www.hockeyabstract.com/playerusagecharts</a:t>
            </a:r>
            <a:br>
              <a:rPr lang="en-US" sz="1800" dirty="0"/>
            </a:br>
            <a:r>
              <a:rPr lang="en-US" sz="1600" dirty="0">
                <a:solidFill>
                  <a:schemeClr val="tx1"/>
                </a:solidFill>
              </a:rPr>
              <a:t>2021-2022 season</a:t>
            </a:r>
            <a:endParaRPr lang="en-US" sz="1800" dirty="0">
              <a:solidFill>
                <a:schemeClr val="tx1"/>
              </a:solidFill>
            </a:endParaRPr>
          </a:p>
        </p:txBody>
      </p:sp>
      <p:sp>
        <p:nvSpPr>
          <p:cNvPr id="3" name="Content Placeholder 2">
            <a:extLst>
              <a:ext uri="{FF2B5EF4-FFF2-40B4-BE49-F238E27FC236}">
                <a16:creationId xmlns:a16="http://schemas.microsoft.com/office/drawing/2014/main" id="{E992F468-2E1F-4674-AC35-478A7BF4801D}"/>
              </a:ext>
            </a:extLst>
          </p:cNvPr>
          <p:cNvSpPr>
            <a:spLocks noGrp="1"/>
          </p:cNvSpPr>
          <p:nvPr>
            <p:ph idx="1"/>
          </p:nvPr>
        </p:nvSpPr>
        <p:spPr>
          <a:xfrm>
            <a:off x="457200" y="1600200"/>
            <a:ext cx="8458200" cy="4876800"/>
          </a:xfrm>
        </p:spPr>
        <p:txBody>
          <a:bodyPr>
            <a:normAutofit/>
          </a:bodyPr>
          <a:lstStyle/>
          <a:p>
            <a:r>
              <a:rPr lang="en-US" sz="2000" dirty="0"/>
              <a:t>WSH: Andrew Levy, Cole Beeker, David Goforth</a:t>
            </a:r>
          </a:p>
          <a:p>
            <a:r>
              <a:rPr lang="en-US" sz="2000" dirty="0"/>
              <a:t>PHI: </a:t>
            </a:r>
            <a:r>
              <a:rPr lang="en-US" sz="2000" dirty="0" err="1"/>
              <a:t>Suyash</a:t>
            </a:r>
            <a:r>
              <a:rPr lang="en-US" sz="2000" dirty="0"/>
              <a:t> Shrivastava, Elias Moreno Suarez, Victor Gregory</a:t>
            </a:r>
          </a:p>
          <a:p>
            <a:r>
              <a:rPr lang="en-US" sz="2000" dirty="0"/>
              <a:t>PIT: Josephine Yang, Harshit Aggarwal, Yasir Mohammad</a:t>
            </a:r>
          </a:p>
          <a:p>
            <a:r>
              <a:rPr lang="en-US" sz="2000" dirty="0"/>
              <a:t>TB: Victoria Abel, Ross </a:t>
            </a:r>
            <a:r>
              <a:rPr lang="en-US" sz="2000" dirty="0" err="1"/>
              <a:t>Mouritzen</a:t>
            </a:r>
            <a:r>
              <a:rPr lang="en-US" sz="2000" dirty="0"/>
              <a:t>, Quentin Alleyne</a:t>
            </a:r>
          </a:p>
          <a:p>
            <a:r>
              <a:rPr lang="en-US" sz="2000" dirty="0"/>
              <a:t>DAL: Daniel Dodson-</a:t>
            </a:r>
            <a:r>
              <a:rPr lang="en-US" sz="2000" dirty="0" err="1"/>
              <a:t>Castillon</a:t>
            </a:r>
            <a:r>
              <a:rPr lang="en-US" sz="2000" dirty="0"/>
              <a:t>, </a:t>
            </a:r>
            <a:r>
              <a:rPr lang="en-US" sz="2000" dirty="0" err="1"/>
              <a:t>Zaurez</a:t>
            </a:r>
            <a:r>
              <a:rPr lang="en-US" sz="2000" dirty="0"/>
              <a:t> Hamid</a:t>
            </a:r>
          </a:p>
          <a:p>
            <a:r>
              <a:rPr lang="en-US" sz="2000" dirty="0"/>
              <a:t>NYI: </a:t>
            </a:r>
            <a:r>
              <a:rPr lang="en-US" sz="2000" dirty="0" err="1"/>
              <a:t>Akarsh</a:t>
            </a:r>
            <a:r>
              <a:rPr lang="en-US" sz="2000" dirty="0"/>
              <a:t> </a:t>
            </a:r>
            <a:r>
              <a:rPr lang="en-US" sz="2000" dirty="0" err="1"/>
              <a:t>Bychapura</a:t>
            </a:r>
            <a:r>
              <a:rPr lang="en-US" sz="2000" dirty="0"/>
              <a:t> Ashok, </a:t>
            </a:r>
            <a:r>
              <a:rPr lang="en-US" sz="2000" dirty="0" err="1"/>
              <a:t>Lujain</a:t>
            </a:r>
            <a:r>
              <a:rPr lang="en-US" sz="2000" dirty="0"/>
              <a:t> </a:t>
            </a:r>
            <a:r>
              <a:rPr lang="en-US" sz="2000" dirty="0" err="1"/>
              <a:t>Kashgari</a:t>
            </a:r>
            <a:r>
              <a:rPr lang="en-US" sz="2000" dirty="0"/>
              <a:t>, Ben Greer</a:t>
            </a:r>
          </a:p>
          <a:p>
            <a:r>
              <a:rPr lang="en-US" sz="2000" dirty="0"/>
              <a:t>VGK: Justin Sherman, David Herman</a:t>
            </a:r>
          </a:p>
          <a:p>
            <a:r>
              <a:rPr lang="en-US" sz="2000" dirty="0"/>
              <a:t>COL: Ignacio Sanchez, Victor Juarez </a:t>
            </a:r>
            <a:r>
              <a:rPr lang="en-US" sz="2000" dirty="0" err="1"/>
              <a:t>Becerril</a:t>
            </a:r>
            <a:endParaRPr lang="en-US" sz="2000" dirty="0"/>
          </a:p>
          <a:p>
            <a:r>
              <a:rPr lang="en-US" sz="2000" dirty="0"/>
              <a:t>SJ: Sun </a:t>
            </a:r>
            <a:r>
              <a:rPr lang="en-US" sz="2000" dirty="0" err="1"/>
              <a:t>Pil</a:t>
            </a:r>
            <a:r>
              <a:rPr lang="en-US" sz="2000" dirty="0"/>
              <a:t> </a:t>
            </a:r>
            <a:r>
              <a:rPr lang="en-US" sz="2000" dirty="0" err="1"/>
              <a:t>Howang</a:t>
            </a:r>
            <a:r>
              <a:rPr lang="en-US" sz="2000" dirty="0"/>
              <a:t>, Youssef Ragab</a:t>
            </a:r>
          </a:p>
          <a:p>
            <a:r>
              <a:rPr lang="en-US" sz="2000" dirty="0"/>
              <a:t>BOS: Zachary </a:t>
            </a:r>
            <a:r>
              <a:rPr lang="en-US" sz="2000" dirty="0" err="1"/>
              <a:t>Zobell</a:t>
            </a:r>
            <a:r>
              <a:rPr lang="en-US" sz="2000" dirty="0"/>
              <a:t>, Lawrence Brown</a:t>
            </a:r>
          </a:p>
          <a:p>
            <a:endParaRPr lang="en-US" sz="2000" dirty="0"/>
          </a:p>
        </p:txBody>
      </p:sp>
    </p:spTree>
    <p:extLst>
      <p:ext uri="{BB962C8B-B14F-4D97-AF65-F5344CB8AC3E}">
        <p14:creationId xmlns:p14="http://schemas.microsoft.com/office/powerpoint/2010/main" val="3447865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3C339A-58C9-4ECC-A76D-8B6DA8D8A9B7}"/>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MLS Cup – Eastern Conf. Finals</a:t>
            </a:r>
          </a:p>
        </p:txBody>
      </p:sp>
      <p:pic>
        <p:nvPicPr>
          <p:cNvPr id="5" name="Picture 4">
            <a:extLst>
              <a:ext uri="{FF2B5EF4-FFF2-40B4-BE49-F238E27FC236}">
                <a16:creationId xmlns:a16="http://schemas.microsoft.com/office/drawing/2014/main" id="{CD4C36BC-20C0-4A18-BE20-B977FDF5A01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609601"/>
            <a:ext cx="7620000" cy="5715000"/>
          </a:xfrm>
          <a:prstGeom prst="rect">
            <a:avLst/>
          </a:prstGeom>
        </p:spPr>
      </p:pic>
    </p:spTree>
    <p:extLst>
      <p:ext uri="{BB962C8B-B14F-4D97-AF65-F5344CB8AC3E}">
        <p14:creationId xmlns:p14="http://schemas.microsoft.com/office/powerpoint/2010/main" val="287714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80916B-8763-426C-9F19-4BE16B45E5B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457200"/>
            <a:ext cx="1676400" cy="419100"/>
          </a:xfrm>
          <a:prstGeom prst="rect">
            <a:avLst/>
          </a:prstGeom>
        </p:spPr>
      </p:pic>
      <p:pic>
        <p:nvPicPr>
          <p:cNvPr id="5" name="Picture 4">
            <a:extLst>
              <a:ext uri="{FF2B5EF4-FFF2-40B4-BE49-F238E27FC236}">
                <a16:creationId xmlns:a16="http://schemas.microsoft.com/office/drawing/2014/main" id="{65CA57DA-2B23-468F-A893-1BE8C751AF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211" y="1066800"/>
            <a:ext cx="8287213" cy="5662961"/>
          </a:xfrm>
          <a:prstGeom prst="rect">
            <a:avLst/>
          </a:prstGeom>
          <a:ln w="15875">
            <a:solidFill>
              <a:srgbClr val="002060"/>
            </a:solidFill>
          </a:ln>
        </p:spPr>
      </p:pic>
      <p:sp>
        <p:nvSpPr>
          <p:cNvPr id="6" name="TextBox 5">
            <a:extLst>
              <a:ext uri="{FF2B5EF4-FFF2-40B4-BE49-F238E27FC236}">
                <a16:creationId xmlns:a16="http://schemas.microsoft.com/office/drawing/2014/main" id="{82C3FBDF-1B64-4954-BC8D-6A1D26FE551E}"/>
              </a:ext>
            </a:extLst>
          </p:cNvPr>
          <p:cNvSpPr txBox="1"/>
          <p:nvPr/>
        </p:nvSpPr>
        <p:spPr>
          <a:xfrm>
            <a:off x="5562600" y="391894"/>
            <a:ext cx="3048000" cy="461665"/>
          </a:xfrm>
          <a:prstGeom prst="rect">
            <a:avLst/>
          </a:prstGeom>
          <a:noFill/>
        </p:spPr>
        <p:txBody>
          <a:bodyPr wrap="square">
            <a:spAutoFit/>
          </a:bodyPr>
          <a:lstStyle/>
          <a:p>
            <a:r>
              <a:rPr lang="en-US" sz="1200" dirty="0">
                <a:hlinkClick r:id="rId4"/>
              </a:rPr>
              <a:t>https://www.capfriendly.com/cost-per-point</a:t>
            </a:r>
            <a:endParaRPr lang="en-US" sz="1200" dirty="0"/>
          </a:p>
          <a:p>
            <a:endParaRPr lang="en-US" sz="1200" dirty="0"/>
          </a:p>
        </p:txBody>
      </p:sp>
    </p:spTree>
    <p:extLst>
      <p:ext uri="{BB962C8B-B14F-4D97-AF65-F5344CB8AC3E}">
        <p14:creationId xmlns:p14="http://schemas.microsoft.com/office/powerpoint/2010/main" val="3513341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63227" y="228600"/>
            <a:ext cx="1524000" cy="533400"/>
          </a:xfrm>
          <a:prstGeom prst="rect">
            <a:avLst/>
          </a:prstGeom>
        </p:spPr>
      </p:pic>
      <p:sp>
        <p:nvSpPr>
          <p:cNvPr id="5" name="Title 1"/>
          <p:cNvSpPr>
            <a:spLocks noGrp="1"/>
          </p:cNvSpPr>
          <p:nvPr>
            <p:ph type="title"/>
          </p:nvPr>
        </p:nvSpPr>
        <p:spPr>
          <a:xfrm>
            <a:off x="10427" y="-76200"/>
            <a:ext cx="8229600" cy="990600"/>
          </a:xfrm>
        </p:spPr>
        <p:txBody>
          <a:bodyPr/>
          <a:lstStyle/>
          <a:p>
            <a:r>
              <a:rPr lang="en-US" dirty="0"/>
              <a:t>Game Stats</a:t>
            </a:r>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200" y="762000"/>
            <a:ext cx="7239000" cy="1447801"/>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6200" y="2127574"/>
            <a:ext cx="9088156" cy="4903431"/>
          </a:xfrm>
          <a:prstGeom prst="rect">
            <a:avLst/>
          </a:prstGeom>
        </p:spPr>
      </p:pic>
      <p:sp>
        <p:nvSpPr>
          <p:cNvPr id="9" name="Rectangle 8"/>
          <p:cNvSpPr/>
          <p:nvPr/>
        </p:nvSpPr>
        <p:spPr>
          <a:xfrm>
            <a:off x="6234858" y="407313"/>
            <a:ext cx="2680542" cy="430887"/>
          </a:xfrm>
          <a:prstGeom prst="rect">
            <a:avLst/>
          </a:prstGeom>
        </p:spPr>
        <p:txBody>
          <a:bodyPr wrap="none">
            <a:spAutoFit/>
          </a:bodyPr>
          <a:lstStyle/>
          <a:p>
            <a:r>
              <a:rPr lang="en-US" sz="1100" dirty="0">
                <a:hlinkClick r:id="rId6"/>
              </a:rPr>
              <a:t>http://hockeystats.ca/game/2017020360</a:t>
            </a:r>
            <a:endParaRPr lang="en-US" sz="1100" dirty="0"/>
          </a:p>
          <a:p>
            <a:endParaRPr lang="en-US" sz="1100" dirty="0"/>
          </a:p>
        </p:txBody>
      </p:sp>
      <p:sp>
        <p:nvSpPr>
          <p:cNvPr id="10" name="Down Arrow 9"/>
          <p:cNvSpPr/>
          <p:nvPr/>
        </p:nvSpPr>
        <p:spPr>
          <a:xfrm>
            <a:off x="8858852" y="451990"/>
            <a:ext cx="228600" cy="34153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56988F5-D0C2-4D8F-8D92-92D62058B714}"/>
              </a:ext>
            </a:extLst>
          </p:cNvPr>
          <p:cNvSpPr txBox="1"/>
          <p:nvPr/>
        </p:nvSpPr>
        <p:spPr>
          <a:xfrm>
            <a:off x="3611007" y="737897"/>
            <a:ext cx="1249060" cy="307777"/>
          </a:xfrm>
          <a:prstGeom prst="rect">
            <a:avLst/>
          </a:prstGeom>
          <a:noFill/>
        </p:spPr>
        <p:txBody>
          <a:bodyPr wrap="none" rtlCol="0">
            <a:spAutoFit/>
          </a:bodyPr>
          <a:lstStyle/>
          <a:p>
            <a:r>
              <a:rPr lang="en-US" sz="1400" i="1" dirty="0"/>
              <a:t>{Defunct site}</a:t>
            </a:r>
          </a:p>
        </p:txBody>
      </p:sp>
    </p:spTree>
    <p:extLst>
      <p:ext uri="{BB962C8B-B14F-4D97-AF65-F5344CB8AC3E}">
        <p14:creationId xmlns:p14="http://schemas.microsoft.com/office/powerpoint/2010/main" val="2471814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930" y="1447799"/>
            <a:ext cx="8931834" cy="4648201"/>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63227" y="228600"/>
            <a:ext cx="1524000" cy="533400"/>
          </a:xfrm>
          <a:prstGeom prst="rect">
            <a:avLst/>
          </a:prstGeom>
        </p:spPr>
      </p:pic>
      <p:sp>
        <p:nvSpPr>
          <p:cNvPr id="6" name="Rectangle 5"/>
          <p:cNvSpPr/>
          <p:nvPr/>
        </p:nvSpPr>
        <p:spPr>
          <a:xfrm>
            <a:off x="6234858" y="407313"/>
            <a:ext cx="2680542" cy="430887"/>
          </a:xfrm>
          <a:prstGeom prst="rect">
            <a:avLst/>
          </a:prstGeom>
        </p:spPr>
        <p:txBody>
          <a:bodyPr wrap="none">
            <a:spAutoFit/>
          </a:bodyPr>
          <a:lstStyle/>
          <a:p>
            <a:r>
              <a:rPr lang="en-US" sz="1100" dirty="0">
                <a:hlinkClick r:id="rId4"/>
              </a:rPr>
              <a:t>http://hockeystats.ca/game/2017020360</a:t>
            </a:r>
            <a:endParaRPr lang="en-US" sz="1100" dirty="0"/>
          </a:p>
          <a:p>
            <a:endParaRPr lang="en-US" sz="1100" dirty="0"/>
          </a:p>
        </p:txBody>
      </p:sp>
      <p:sp>
        <p:nvSpPr>
          <p:cNvPr id="2" name="TextBox 1">
            <a:extLst>
              <a:ext uri="{FF2B5EF4-FFF2-40B4-BE49-F238E27FC236}">
                <a16:creationId xmlns:a16="http://schemas.microsoft.com/office/drawing/2014/main" id="{D6E57FE5-7378-41FB-B6A2-6D7B9DF2AFF2}"/>
              </a:ext>
            </a:extLst>
          </p:cNvPr>
          <p:cNvSpPr txBox="1"/>
          <p:nvPr/>
        </p:nvSpPr>
        <p:spPr>
          <a:xfrm>
            <a:off x="3611007" y="737897"/>
            <a:ext cx="1249060" cy="307777"/>
          </a:xfrm>
          <a:prstGeom prst="rect">
            <a:avLst/>
          </a:prstGeom>
          <a:noFill/>
        </p:spPr>
        <p:txBody>
          <a:bodyPr wrap="none" rtlCol="0">
            <a:spAutoFit/>
          </a:bodyPr>
          <a:lstStyle/>
          <a:p>
            <a:r>
              <a:rPr lang="en-US" sz="1400" i="1" dirty="0"/>
              <a:t>{Defunct site}</a:t>
            </a:r>
          </a:p>
        </p:txBody>
      </p:sp>
    </p:spTree>
    <p:extLst>
      <p:ext uri="{BB962C8B-B14F-4D97-AF65-F5344CB8AC3E}">
        <p14:creationId xmlns:p14="http://schemas.microsoft.com/office/powerpoint/2010/main" val="3566912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533400"/>
            <a:ext cx="8229600" cy="1524000"/>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4051" y="2438400"/>
            <a:ext cx="8445497" cy="2895600"/>
          </a:xfrm>
          <a:prstGeom prst="rect">
            <a:avLst/>
          </a:prstGeom>
        </p:spPr>
      </p:pic>
      <p:sp>
        <p:nvSpPr>
          <p:cNvPr id="6" name="Rectangle 5"/>
          <p:cNvSpPr/>
          <p:nvPr/>
        </p:nvSpPr>
        <p:spPr>
          <a:xfrm>
            <a:off x="3930316" y="5584195"/>
            <a:ext cx="4572000" cy="261610"/>
          </a:xfrm>
          <a:prstGeom prst="rect">
            <a:avLst/>
          </a:prstGeom>
        </p:spPr>
        <p:txBody>
          <a:bodyPr>
            <a:spAutoFit/>
          </a:bodyPr>
          <a:lstStyle/>
          <a:p>
            <a:r>
              <a:rPr lang="en-US" sz="1100" dirty="0">
                <a:hlinkClick r:id="rId4"/>
              </a:rPr>
              <a:t>http://naturalstattrick.com/game.php?season=20172018&amp;game=20360</a:t>
            </a:r>
            <a:endParaRPr lang="en-US" sz="1100" dirty="0"/>
          </a:p>
        </p:txBody>
      </p:sp>
      <p:sp>
        <p:nvSpPr>
          <p:cNvPr id="7" name="Down Arrow 6"/>
          <p:cNvSpPr/>
          <p:nvPr/>
        </p:nvSpPr>
        <p:spPr>
          <a:xfrm>
            <a:off x="8534400" y="5675039"/>
            <a:ext cx="228600" cy="34153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7115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200" y="142874"/>
            <a:ext cx="6079156" cy="6562726"/>
          </a:xfrm>
          <a:prstGeom prst="rect">
            <a:avLst/>
          </a:prstGeom>
        </p:spPr>
      </p:pic>
      <p:sp>
        <p:nvSpPr>
          <p:cNvPr id="5" name="Rectangle 4"/>
          <p:cNvSpPr/>
          <p:nvPr/>
        </p:nvSpPr>
        <p:spPr>
          <a:xfrm>
            <a:off x="6248400" y="6059269"/>
            <a:ext cx="2590800" cy="646331"/>
          </a:xfrm>
          <a:prstGeom prst="rect">
            <a:avLst/>
          </a:prstGeom>
        </p:spPr>
        <p:txBody>
          <a:bodyPr wrap="square">
            <a:spAutoFit/>
          </a:bodyPr>
          <a:lstStyle/>
          <a:p>
            <a:r>
              <a:rPr lang="en-US" sz="1200" dirty="0">
                <a:hlinkClick r:id="rId4"/>
              </a:rPr>
              <a:t>https://www.sportingcharts.com/nhl/icetrack/</a:t>
            </a:r>
            <a:r>
              <a:rPr lang="en-US" sz="1200" dirty="0"/>
              <a:t>  - </a:t>
            </a:r>
            <a:r>
              <a:rPr lang="en-US" sz="1200" i="1" dirty="0"/>
              <a:t>site no longer exists</a:t>
            </a:r>
          </a:p>
          <a:p>
            <a:endParaRPr lang="en-US" sz="1200" dirty="0"/>
          </a:p>
        </p:txBody>
      </p:sp>
    </p:spTree>
    <p:extLst>
      <p:ext uri="{BB962C8B-B14F-4D97-AF65-F5344CB8AC3E}">
        <p14:creationId xmlns:p14="http://schemas.microsoft.com/office/powerpoint/2010/main" val="298535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66800" y="76200"/>
            <a:ext cx="7010400" cy="6676573"/>
          </a:xfrm>
          <a:prstGeom prst="rect">
            <a:avLst/>
          </a:prstGeom>
        </p:spPr>
      </p:pic>
    </p:spTree>
    <p:extLst>
      <p:ext uri="{BB962C8B-B14F-4D97-AF65-F5344CB8AC3E}">
        <p14:creationId xmlns:p14="http://schemas.microsoft.com/office/powerpoint/2010/main" val="655976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990600"/>
          </a:xfrm>
        </p:spPr>
        <p:txBody>
          <a:bodyPr/>
          <a:lstStyle/>
          <a:p>
            <a:r>
              <a:rPr lang="en-US" dirty="0"/>
              <a:t>Fighting Stats</a:t>
            </a:r>
          </a:p>
        </p:txBody>
      </p:sp>
      <p:sp>
        <p:nvSpPr>
          <p:cNvPr id="6" name="TextBox 5"/>
          <p:cNvSpPr txBox="1"/>
          <p:nvPr/>
        </p:nvSpPr>
        <p:spPr>
          <a:xfrm>
            <a:off x="457200" y="6260068"/>
            <a:ext cx="4873835" cy="369332"/>
          </a:xfrm>
          <a:prstGeom prst="rect">
            <a:avLst/>
          </a:prstGeom>
          <a:noFill/>
        </p:spPr>
        <p:txBody>
          <a:bodyPr wrap="none" rtlCol="0">
            <a:spAutoFit/>
          </a:bodyPr>
          <a:lstStyle/>
          <a:p>
            <a:r>
              <a:rPr lang="en-US" dirty="0"/>
              <a:t>INST – Instigator | ATBF – Avg Time b/t Fights</a:t>
            </a:r>
          </a:p>
        </p:txBody>
      </p:sp>
      <p:pic>
        <p:nvPicPr>
          <p:cNvPr id="3" name="Picture 2">
            <a:extLst>
              <a:ext uri="{FF2B5EF4-FFF2-40B4-BE49-F238E27FC236}">
                <a16:creationId xmlns:a16="http://schemas.microsoft.com/office/drawing/2014/main" id="{AF01F139-B259-403C-A950-C919EACDA4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3605" y="1111574"/>
            <a:ext cx="7766429" cy="4984426"/>
          </a:xfrm>
          <a:prstGeom prst="rect">
            <a:avLst/>
          </a:prstGeom>
        </p:spPr>
      </p:pic>
      <p:pic>
        <p:nvPicPr>
          <p:cNvPr id="4" name="Picture 3">
            <a:extLst>
              <a:ext uri="{FF2B5EF4-FFF2-40B4-BE49-F238E27FC236}">
                <a16:creationId xmlns:a16="http://schemas.microsoft.com/office/drawing/2014/main" id="{8130274A-25A7-4A46-A8CF-3A68DE051B3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54206" y="1371600"/>
            <a:ext cx="2757137" cy="990600"/>
          </a:xfrm>
          <a:prstGeom prst="rect">
            <a:avLst/>
          </a:prstGeom>
        </p:spPr>
      </p:pic>
    </p:spTree>
    <p:extLst>
      <p:ext uri="{BB962C8B-B14F-4D97-AF65-F5344CB8AC3E}">
        <p14:creationId xmlns:p14="http://schemas.microsoft.com/office/powerpoint/2010/main" val="2790218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nhl decline in fighti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34528" y="152400"/>
            <a:ext cx="5093874"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533400"/>
            <a:ext cx="3048000" cy="1015663"/>
          </a:xfrm>
          <a:prstGeom prst="rect">
            <a:avLst/>
          </a:prstGeom>
        </p:spPr>
        <p:txBody>
          <a:bodyPr wrap="square">
            <a:spAutoFit/>
          </a:bodyPr>
          <a:lstStyle/>
          <a:p>
            <a:r>
              <a:rPr lang="en-US" sz="2000" b="1" dirty="0">
                <a:solidFill>
                  <a:srgbClr val="000000"/>
                </a:solidFill>
                <a:latin typeface="ff-din-web"/>
              </a:rPr>
              <a:t>A look at the decline of fighting and extinction of the NHL enforcer</a:t>
            </a:r>
            <a:endParaRPr lang="en-US" sz="2000" b="1" i="0" dirty="0">
              <a:solidFill>
                <a:srgbClr val="000000"/>
              </a:solidFill>
              <a:effectLst/>
              <a:latin typeface="ff-din-web"/>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 y="3505200"/>
            <a:ext cx="5943600" cy="3343274"/>
          </a:xfrm>
          <a:prstGeom prst="rect">
            <a:avLst/>
          </a:prstGeom>
        </p:spPr>
      </p:pic>
    </p:spTree>
    <p:extLst>
      <p:ext uri="{BB962C8B-B14F-4D97-AF65-F5344CB8AC3E}">
        <p14:creationId xmlns:p14="http://schemas.microsoft.com/office/powerpoint/2010/main" val="1381271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157BFF-FA31-48F8-8873-27EF9D3959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7489" y="533400"/>
            <a:ext cx="4271963" cy="2971800"/>
          </a:xfrm>
          <a:prstGeom prst="rect">
            <a:avLst/>
          </a:prstGeom>
        </p:spPr>
      </p:pic>
      <p:pic>
        <p:nvPicPr>
          <p:cNvPr id="5" name="Picture 4">
            <a:extLst>
              <a:ext uri="{FF2B5EF4-FFF2-40B4-BE49-F238E27FC236}">
                <a16:creationId xmlns:a16="http://schemas.microsoft.com/office/drawing/2014/main" id="{D28EDE9B-942D-48EC-BF37-F8757B26A6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31447" y="4906389"/>
            <a:ext cx="2507753" cy="1672399"/>
          </a:xfrm>
          <a:prstGeom prst="rect">
            <a:avLst/>
          </a:prstGeom>
        </p:spPr>
      </p:pic>
      <p:sp>
        <p:nvSpPr>
          <p:cNvPr id="7" name="TextBox 6">
            <a:extLst>
              <a:ext uri="{FF2B5EF4-FFF2-40B4-BE49-F238E27FC236}">
                <a16:creationId xmlns:a16="http://schemas.microsoft.com/office/drawing/2014/main" id="{83D00D03-6D20-4F23-9FB4-A7D097314EE3}"/>
              </a:ext>
            </a:extLst>
          </p:cNvPr>
          <p:cNvSpPr txBox="1"/>
          <p:nvPr/>
        </p:nvSpPr>
        <p:spPr>
          <a:xfrm>
            <a:off x="5299323" y="6578788"/>
            <a:ext cx="4572000" cy="215444"/>
          </a:xfrm>
          <a:prstGeom prst="rect">
            <a:avLst/>
          </a:prstGeom>
          <a:noFill/>
        </p:spPr>
        <p:txBody>
          <a:bodyPr wrap="square">
            <a:spAutoFit/>
          </a:bodyPr>
          <a:lstStyle/>
          <a:p>
            <a:r>
              <a:rPr lang="en-US" sz="800" b="0" i="0" dirty="0">
                <a:solidFill>
                  <a:srgbClr val="6A6A6A"/>
                </a:solidFill>
                <a:effectLst/>
                <a:latin typeface="Calibre"/>
              </a:rPr>
              <a:t>(San Diego Padres general manager A. J. Preller in 2019: Alex Gallardo / Associated Press)</a:t>
            </a:r>
            <a:endParaRPr lang="en-US" sz="800" dirty="0"/>
          </a:p>
        </p:txBody>
      </p:sp>
      <p:sp>
        <p:nvSpPr>
          <p:cNvPr id="8" name="TextBox 7">
            <a:extLst>
              <a:ext uri="{FF2B5EF4-FFF2-40B4-BE49-F238E27FC236}">
                <a16:creationId xmlns:a16="http://schemas.microsoft.com/office/drawing/2014/main" id="{E94A3F82-0698-46F9-B477-55299E02A03A}"/>
              </a:ext>
            </a:extLst>
          </p:cNvPr>
          <p:cNvSpPr txBox="1"/>
          <p:nvPr/>
        </p:nvSpPr>
        <p:spPr>
          <a:xfrm>
            <a:off x="152400" y="4140875"/>
            <a:ext cx="6596806" cy="2031325"/>
          </a:xfrm>
          <a:prstGeom prst="rect">
            <a:avLst/>
          </a:prstGeom>
          <a:noFill/>
        </p:spPr>
        <p:txBody>
          <a:bodyPr wrap="none" rtlCol="0">
            <a:spAutoFit/>
          </a:bodyPr>
          <a:lstStyle/>
          <a:p>
            <a:r>
              <a:rPr lang="en-US" dirty="0"/>
              <a:t>MLB Hires – former FanGraphs writers:</a:t>
            </a:r>
          </a:p>
          <a:p>
            <a:r>
              <a:rPr lang="en-US" dirty="0"/>
              <a:t>* Dave Cameron – SD Padres, Analyst/Special Asst. to the GM</a:t>
            </a:r>
          </a:p>
          <a:p>
            <a:r>
              <a:rPr lang="en-US" dirty="0"/>
              <a:t>* Kiley McDaniel – Atlanta Braves</a:t>
            </a:r>
          </a:p>
          <a:p>
            <a:r>
              <a:rPr lang="en-US" dirty="0"/>
              <a:t>* Corinne Landrey – Philadelphia Phillies</a:t>
            </a:r>
          </a:p>
          <a:p>
            <a:r>
              <a:rPr lang="en-US" dirty="0"/>
              <a:t>* August Fagerstrom – Milwaukee Brewers</a:t>
            </a:r>
          </a:p>
          <a:p>
            <a:r>
              <a:rPr lang="en-US" dirty="0"/>
              <a:t>* Carson Cistulli – Toronto Blue Jays</a:t>
            </a:r>
          </a:p>
          <a:p>
            <a:r>
              <a:rPr lang="en-US" dirty="0"/>
              <a:t>* Jeff Sullivan – Tampa Bay Rays</a:t>
            </a:r>
          </a:p>
        </p:txBody>
      </p:sp>
      <p:pic>
        <p:nvPicPr>
          <p:cNvPr id="9" name="Picture 8">
            <a:extLst>
              <a:ext uri="{FF2B5EF4-FFF2-40B4-BE49-F238E27FC236}">
                <a16:creationId xmlns:a16="http://schemas.microsoft.com/office/drawing/2014/main" id="{2C13BE0E-F9BF-4820-97B6-4CEF76636A8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82933" y="399652"/>
            <a:ext cx="4232467" cy="3509851"/>
          </a:xfrm>
          <a:prstGeom prst="rect">
            <a:avLst/>
          </a:prstGeom>
        </p:spPr>
      </p:pic>
    </p:spTree>
    <p:extLst>
      <p:ext uri="{BB962C8B-B14F-4D97-AF65-F5344CB8AC3E}">
        <p14:creationId xmlns:p14="http://schemas.microsoft.com/office/powerpoint/2010/main" val="23334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3C339A-58C9-4ECC-A76D-8B6DA8D8A9B7}"/>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Assignment 3 – Top 4</a:t>
            </a:r>
          </a:p>
        </p:txBody>
      </p:sp>
      <p:pic>
        <p:nvPicPr>
          <p:cNvPr id="2" name="Picture 1">
            <a:extLst>
              <a:ext uri="{FF2B5EF4-FFF2-40B4-BE49-F238E27FC236}">
                <a16:creationId xmlns:a16="http://schemas.microsoft.com/office/drawing/2014/main" id="{BF93E525-E286-4233-A1D5-D22A57F7AC88}"/>
              </a:ext>
            </a:extLst>
          </p:cNvPr>
          <p:cNvPicPr>
            <a:picLocks noChangeAspect="1"/>
          </p:cNvPicPr>
          <p:nvPr/>
        </p:nvPicPr>
        <p:blipFill>
          <a:blip r:embed="rId2"/>
          <a:stretch>
            <a:fillRect/>
          </a:stretch>
        </p:blipFill>
        <p:spPr>
          <a:xfrm>
            <a:off x="76200" y="927819"/>
            <a:ext cx="8991600" cy="4863381"/>
          </a:xfrm>
          <a:prstGeom prst="rect">
            <a:avLst/>
          </a:prstGeom>
          <a:ln w="19050">
            <a:solidFill>
              <a:srgbClr val="002060"/>
            </a:solidFill>
          </a:ln>
        </p:spPr>
      </p:pic>
    </p:spTree>
    <p:extLst>
      <p:ext uri="{BB962C8B-B14F-4D97-AF65-F5344CB8AC3E}">
        <p14:creationId xmlns:p14="http://schemas.microsoft.com/office/powerpoint/2010/main" val="425430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7F9A24-C198-4655-8478-22AEE968982E}"/>
              </a:ext>
            </a:extLst>
          </p:cNvPr>
          <p:cNvSpPr>
            <a:spLocks noGrp="1"/>
          </p:cNvSpPr>
          <p:nvPr>
            <p:ph type="title"/>
          </p:nvPr>
        </p:nvSpPr>
        <p:spPr>
          <a:xfrm>
            <a:off x="219312" y="-304800"/>
            <a:ext cx="8725469" cy="990600"/>
          </a:xfrm>
        </p:spPr>
        <p:txBody>
          <a:bodyPr>
            <a:normAutofit/>
          </a:bodyPr>
          <a:lstStyle/>
          <a:p>
            <a:r>
              <a:rPr lang="en-US" sz="2400" dirty="0">
                <a:solidFill>
                  <a:schemeClr val="bg1"/>
                </a:solidFill>
              </a:rPr>
              <a:t>Assignment 3 – Top 5-6</a:t>
            </a:r>
          </a:p>
        </p:txBody>
      </p:sp>
      <p:pic>
        <p:nvPicPr>
          <p:cNvPr id="5" name="Picture 4">
            <a:extLst>
              <a:ext uri="{FF2B5EF4-FFF2-40B4-BE49-F238E27FC236}">
                <a16:creationId xmlns:a16="http://schemas.microsoft.com/office/drawing/2014/main" id="{C9001E15-5719-48AE-BE59-7387661B9D1B}"/>
              </a:ext>
            </a:extLst>
          </p:cNvPr>
          <p:cNvPicPr>
            <a:picLocks noChangeAspect="1"/>
          </p:cNvPicPr>
          <p:nvPr/>
        </p:nvPicPr>
        <p:blipFill>
          <a:blip r:embed="rId2"/>
          <a:stretch>
            <a:fillRect/>
          </a:stretch>
        </p:blipFill>
        <p:spPr>
          <a:xfrm>
            <a:off x="576762" y="533400"/>
            <a:ext cx="7990476" cy="5733333"/>
          </a:xfrm>
          <a:prstGeom prst="rect">
            <a:avLst/>
          </a:prstGeom>
          <a:ln w="15875">
            <a:solidFill>
              <a:srgbClr val="002060"/>
            </a:solidFill>
          </a:ln>
        </p:spPr>
      </p:pic>
      <p:sp>
        <p:nvSpPr>
          <p:cNvPr id="6" name="TextBox 5">
            <a:extLst>
              <a:ext uri="{FF2B5EF4-FFF2-40B4-BE49-F238E27FC236}">
                <a16:creationId xmlns:a16="http://schemas.microsoft.com/office/drawing/2014/main" id="{1DD12D76-7704-4C47-876E-47DD5A985005}"/>
              </a:ext>
            </a:extLst>
          </p:cNvPr>
          <p:cNvSpPr txBox="1"/>
          <p:nvPr/>
        </p:nvSpPr>
        <p:spPr>
          <a:xfrm>
            <a:off x="576762" y="6412468"/>
            <a:ext cx="4647426" cy="369332"/>
          </a:xfrm>
          <a:prstGeom prst="rect">
            <a:avLst/>
          </a:prstGeom>
          <a:noFill/>
        </p:spPr>
        <p:txBody>
          <a:bodyPr wrap="none" rtlCol="0">
            <a:spAutoFit/>
          </a:bodyPr>
          <a:lstStyle/>
          <a:p>
            <a:r>
              <a:rPr lang="en-US" dirty="0"/>
              <a:t>Also over 5.0: </a:t>
            </a:r>
            <a:r>
              <a:rPr lang="en-US" dirty="0" err="1"/>
              <a:t>Mouritzen</a:t>
            </a:r>
            <a:r>
              <a:rPr lang="en-US" dirty="0"/>
              <a:t>, Sanchez, Herman</a:t>
            </a:r>
          </a:p>
        </p:txBody>
      </p:sp>
    </p:spTree>
    <p:extLst>
      <p:ext uri="{BB962C8B-B14F-4D97-AF65-F5344CB8AC3E}">
        <p14:creationId xmlns:p14="http://schemas.microsoft.com/office/powerpoint/2010/main" val="240198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8851F9-6451-439A-8B5E-324AAE240C8E}"/>
              </a:ext>
            </a:extLst>
          </p:cNvPr>
          <p:cNvSpPr>
            <a:spLocks noGrp="1"/>
          </p:cNvSpPr>
          <p:nvPr>
            <p:ph type="title"/>
          </p:nvPr>
        </p:nvSpPr>
        <p:spPr>
          <a:xfrm>
            <a:off x="353085" y="-351939"/>
            <a:ext cx="8725469" cy="990600"/>
          </a:xfrm>
        </p:spPr>
        <p:txBody>
          <a:bodyPr>
            <a:normAutofit/>
          </a:bodyPr>
          <a:lstStyle/>
          <a:p>
            <a:r>
              <a:rPr lang="en-US" sz="2400" dirty="0">
                <a:solidFill>
                  <a:srgbClr val="002060"/>
                </a:solidFill>
              </a:rPr>
              <a:t>Assignment 3 – Opening Day 25-man Roster {2020}</a:t>
            </a:r>
          </a:p>
        </p:txBody>
      </p:sp>
      <p:pic>
        <p:nvPicPr>
          <p:cNvPr id="7" name="Picture 6">
            <a:extLst>
              <a:ext uri="{FF2B5EF4-FFF2-40B4-BE49-F238E27FC236}">
                <a16:creationId xmlns:a16="http://schemas.microsoft.com/office/drawing/2014/main" id="{545E7AEA-1F5C-4C62-B697-1EFF25A3C4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 y="762000"/>
            <a:ext cx="9057290" cy="4246486"/>
          </a:xfrm>
          <a:prstGeom prst="rect">
            <a:avLst/>
          </a:prstGeom>
        </p:spPr>
      </p:pic>
      <p:sp>
        <p:nvSpPr>
          <p:cNvPr id="8" name="TextBox 7">
            <a:extLst>
              <a:ext uri="{FF2B5EF4-FFF2-40B4-BE49-F238E27FC236}">
                <a16:creationId xmlns:a16="http://schemas.microsoft.com/office/drawing/2014/main" id="{F332F7D5-9F85-427D-91B9-5A589D79D085}"/>
              </a:ext>
            </a:extLst>
          </p:cNvPr>
          <p:cNvSpPr txBox="1"/>
          <p:nvPr/>
        </p:nvSpPr>
        <p:spPr>
          <a:xfrm>
            <a:off x="8252366" y="6548559"/>
            <a:ext cx="826188" cy="276999"/>
          </a:xfrm>
          <a:prstGeom prst="rect">
            <a:avLst/>
          </a:prstGeom>
          <a:noFill/>
        </p:spPr>
        <p:txBody>
          <a:bodyPr wrap="none" rtlCol="0">
            <a:spAutoFit/>
          </a:bodyPr>
          <a:lstStyle/>
          <a:p>
            <a:r>
              <a:rPr lang="en-US" sz="1200" i="1" dirty="0"/>
              <a:t>{Tableau}</a:t>
            </a:r>
          </a:p>
        </p:txBody>
      </p:sp>
    </p:spTree>
    <p:extLst>
      <p:ext uri="{BB962C8B-B14F-4D97-AF65-F5344CB8AC3E}">
        <p14:creationId xmlns:p14="http://schemas.microsoft.com/office/powerpoint/2010/main" val="22425960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9900</TotalTime>
  <Words>2889</Words>
  <Application>Microsoft Office PowerPoint</Application>
  <PresentationFormat>On-screen Show (4:3)</PresentationFormat>
  <Paragraphs>272</Paragraphs>
  <Slides>57</Slides>
  <Notes>38</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Arial Narrow</vt:lpstr>
      <vt:lpstr>Calibre</vt:lpstr>
      <vt:lpstr>Calibri</vt:lpstr>
      <vt:lpstr>ff-din-web</vt:lpstr>
      <vt:lpstr>Roboto</vt:lpstr>
      <vt:lpstr>Symbol</vt:lpstr>
      <vt:lpstr>Clarity</vt:lpstr>
      <vt:lpstr>PowerPoint Presentation</vt:lpstr>
      <vt:lpstr>News from the past week</vt:lpstr>
      <vt:lpstr>MLS Cup – Western Conf. Finals</vt:lpstr>
      <vt:lpstr>MLS Cup – Eastern Conf. Finals</vt:lpstr>
      <vt:lpstr>MLS Cup – Eastern Conf. Finals</vt:lpstr>
      <vt:lpstr>PowerPoint Presentation</vt:lpstr>
      <vt:lpstr>Assignment 3 – Top 4</vt:lpstr>
      <vt:lpstr>Assignment 3 – Top 5-6</vt:lpstr>
      <vt:lpstr>Assignment 3 – Opening Day 25-man Roster {2020}</vt:lpstr>
      <vt:lpstr>Assignment 3 – Methods – Justin Sherman</vt:lpstr>
      <vt:lpstr>Assignment 3 – Methods – Ben Greer</vt:lpstr>
      <vt:lpstr>Assignment 3 – Methods – David Goforth</vt:lpstr>
      <vt:lpstr>Assignment 3 – Methods – Yasir Mohammed</vt:lpstr>
      <vt:lpstr>Assignment 3 – Player notes</vt:lpstr>
      <vt:lpstr>PowerPoint Presentation</vt:lpstr>
      <vt:lpstr>Player Analytics</vt:lpstr>
      <vt:lpstr>PowerPoint Presentation</vt:lpstr>
      <vt:lpstr>PowerPoint Presentation</vt:lpstr>
      <vt:lpstr>Hockey – the final frontier</vt:lpstr>
      <vt:lpstr>PowerPoint Presentation</vt:lpstr>
      <vt:lpstr>Moneypuck Era begins (10.4.14)</vt:lpstr>
      <vt:lpstr>PowerPoint Presentation</vt:lpstr>
      <vt:lpstr>PowerPoint Presentation</vt:lpstr>
      <vt:lpstr>Hockey Analytics Hires</vt:lpstr>
      <vt:lpstr>PowerPoint Presentation</vt:lpstr>
      <vt:lpstr>Independent NHL Stat sites</vt:lpstr>
      <vt:lpstr>PowerPoint Presentation</vt:lpstr>
      <vt:lpstr>PowerPoint Presentation</vt:lpstr>
      <vt:lpstr>PowerPoint Presentation</vt:lpstr>
      <vt:lpstr>PowerPoint Presentation</vt:lpstr>
      <vt:lpstr>PowerPoint Presentation</vt:lpstr>
      <vt:lpstr>NHL.com/Stats ( 2017)</vt:lpstr>
      <vt:lpstr>Traditional stats: Goals | +/-  Ovie nearly does the unthinkable</vt:lpstr>
      <vt:lpstr>PowerPoint Presentation</vt:lpstr>
      <vt:lpstr>PowerPoint Presentation</vt:lpstr>
      <vt:lpstr>ADVANCED/POSSESSION STATS: Corsi – impact of a player on scoring chances</vt:lpstr>
      <vt:lpstr>Fenwick</vt:lpstr>
      <vt:lpstr>Other stats</vt:lpstr>
      <vt:lpstr>PowerPoint Presentation</vt:lpstr>
      <vt:lpstr>PowerPoint Presentation</vt:lpstr>
      <vt:lpstr>PowerPoint Presentation</vt:lpstr>
      <vt:lpstr>PowerPoint Presentation</vt:lpstr>
      <vt:lpstr>PowerPoint Presentation</vt:lpstr>
      <vt:lpstr>2018-2019 Advanced/Possession Stats</vt:lpstr>
      <vt:lpstr>2017-2018 Reg. Season Stats</vt:lpstr>
      <vt:lpstr>2017-2018 Playoff Stats</vt:lpstr>
      <vt:lpstr>Adjustments to Corsi-Fenwick</vt:lpstr>
      <vt:lpstr>PowerPoint Presentation</vt:lpstr>
      <vt:lpstr>Breakout - http://www.hockeyabstract.com/playerusagecharts 2021-2022 season</vt:lpstr>
      <vt:lpstr>PowerPoint Presentation</vt:lpstr>
      <vt:lpstr>Game Stats</vt:lpstr>
      <vt:lpstr>PowerPoint Presentation</vt:lpstr>
      <vt:lpstr>PowerPoint Presentation</vt:lpstr>
      <vt:lpstr>PowerPoint Presentation</vt:lpstr>
      <vt:lpstr>PowerPoint Presentation</vt:lpstr>
      <vt:lpstr>Fighting Stats</vt:lpstr>
      <vt:lpstr>PowerPoint Presentation</vt:lpstr>
    </vt:vector>
  </TitlesOfParts>
  <Company>Washington Nationals Baseball Club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WNLP-XXX</dc:creator>
  <cp:lastModifiedBy>Scott  Lewis</cp:lastModifiedBy>
  <cp:revision>386</cp:revision>
  <dcterms:created xsi:type="dcterms:W3CDTF">2013-10-16T20:36:31Z</dcterms:created>
  <dcterms:modified xsi:type="dcterms:W3CDTF">2021-12-07T19:51:44Z</dcterms:modified>
</cp:coreProperties>
</file>